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140920326" r:id="rId2"/>
    <p:sldId id="2140920329" r:id="rId3"/>
    <p:sldId id="2140920330" r:id="rId4"/>
    <p:sldId id="2140920323" r:id="rId5"/>
    <p:sldId id="2140920325" r:id="rId6"/>
    <p:sldId id="2140920331" r:id="rId7"/>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greth%20Anthony\Documents\MDH%202022\WORK%20PLAN\Summary%20important\Summary_Non_Lab_Cascade_ECHO_and_Inclass_FY18-FY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greth%20Anthony\Documents\MDH%202022\WORK%20PLAN\Summary%20important\Summary_Non_Lab_Cascade_ECHO_and_Inclass_FY18-FY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Calisto MT" panose="02040603050505030304" pitchFamily="18" charset="0"/>
                <a:ea typeface="+mn-ea"/>
                <a:cs typeface="+mn-cs"/>
              </a:defRPr>
            </a:pPr>
            <a:r>
              <a:rPr lang="en-US" sz="1400" b="1" dirty="0">
                <a:latin typeface="Calisto MT" panose="02040603050505030304" pitchFamily="18" charset="0"/>
              </a:rPr>
              <a:t>HIV RT Non Lab testers certification cascade</a:t>
            </a:r>
            <a:r>
              <a:rPr lang="en-US" sz="1400" b="1" baseline="0" dirty="0">
                <a:latin typeface="Calisto MT" panose="02040603050505030304" pitchFamily="18" charset="0"/>
              </a:rPr>
              <a:t>  through </a:t>
            </a:r>
            <a:r>
              <a:rPr lang="en-US" sz="1400" b="1" dirty="0">
                <a:latin typeface="Calisto MT" panose="02040603050505030304" pitchFamily="18" charset="0"/>
              </a:rPr>
              <a:t> ECHO (N=24,924 </a:t>
            </a:r>
            <a:r>
              <a:rPr lang="en-US" sz="1400" b="1" dirty="0" err="1">
                <a:latin typeface="Calisto MT" panose="02040603050505030304" pitchFamily="18" charset="0"/>
              </a:rPr>
              <a:t>NASHCoP</a:t>
            </a:r>
            <a:r>
              <a:rPr lang="en-US" sz="1400" b="1" dirty="0">
                <a:latin typeface="Calisto MT" panose="02040603050505030304" pitchFamily="18" charset="0"/>
              </a:rPr>
              <a:t>)</a:t>
            </a:r>
          </a:p>
        </c:rich>
      </c:tx>
      <c:layout>
        <c:manualLayout>
          <c:xMode val="edge"/>
          <c:yMode val="edge"/>
          <c:x val="0.16510296526250146"/>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Calisto MT" panose="02040603050505030304" pitchFamily="18" charset="0"/>
              <a:ea typeface="+mn-ea"/>
              <a:cs typeface="+mn-cs"/>
            </a:defRPr>
          </a:pPr>
          <a:endParaRPr lang="en-US"/>
        </a:p>
      </c:txPr>
    </c:title>
    <c:autoTitleDeleted val="0"/>
    <c:plotArea>
      <c:layout>
        <c:manualLayout>
          <c:layoutTarget val="inner"/>
          <c:xMode val="edge"/>
          <c:yMode val="edge"/>
          <c:x val="8.3426601700897052E-2"/>
          <c:y val="0.21863267091613547"/>
          <c:w val="0.85514867430082986"/>
          <c:h val="0.56075336736754056"/>
        </c:manualLayout>
      </c:layout>
      <c:barChart>
        <c:barDir val="col"/>
        <c:grouping val="clustered"/>
        <c:varyColors val="0"/>
        <c:ser>
          <c:idx val="1"/>
          <c:order val="0"/>
          <c:tx>
            <c:strRef>
              <c:f>Sheet1!$G$13</c:f>
              <c:strCache>
                <c:ptCount val="1"/>
                <c:pt idx="0">
                  <c:v>Trained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sto MT" panose="02040603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Sheet1!$E$14:$E$19</c:f>
              <c:numCache>
                <c:formatCode>General</c:formatCode>
                <c:ptCount val="6"/>
                <c:pt idx="0">
                  <c:v>2018</c:v>
                </c:pt>
                <c:pt idx="1">
                  <c:v>2019</c:v>
                </c:pt>
                <c:pt idx="2">
                  <c:v>2020</c:v>
                </c:pt>
                <c:pt idx="3">
                  <c:v>2021</c:v>
                </c:pt>
                <c:pt idx="4">
                  <c:v>2022</c:v>
                </c:pt>
                <c:pt idx="5">
                  <c:v>2023</c:v>
                </c:pt>
              </c:numCache>
            </c:numRef>
          </c:cat>
          <c:val>
            <c:numRef>
              <c:f>Sheet1!$G$14:$G$19</c:f>
              <c:numCache>
                <c:formatCode>General</c:formatCode>
                <c:ptCount val="6"/>
                <c:pt idx="0">
                  <c:v>487</c:v>
                </c:pt>
                <c:pt idx="1">
                  <c:v>4326</c:v>
                </c:pt>
                <c:pt idx="2" formatCode="#,##0">
                  <c:v>10557</c:v>
                </c:pt>
                <c:pt idx="3" formatCode="#,##0">
                  <c:v>15969</c:v>
                </c:pt>
                <c:pt idx="4" formatCode="#,##0">
                  <c:v>22318</c:v>
                </c:pt>
                <c:pt idx="5" formatCode="#,##0">
                  <c:v>28022</c:v>
                </c:pt>
              </c:numCache>
            </c:numRef>
          </c:val>
          <c:extLst>
            <c:ext xmlns:c16="http://schemas.microsoft.com/office/drawing/2014/chart" uri="{C3380CC4-5D6E-409C-BE32-E72D297353CC}">
              <c16:uniqueId val="{00000000-2E8D-481B-BB70-39D419796E22}"/>
            </c:ext>
          </c:extLst>
        </c:ser>
        <c:ser>
          <c:idx val="2"/>
          <c:order val="1"/>
          <c:tx>
            <c:strRef>
              <c:f>Sheet1!$H$13</c:f>
              <c:strCache>
                <c:ptCount val="1"/>
                <c:pt idx="0">
                  <c:v>Eligible </c:v>
                </c:pt>
              </c:strCache>
            </c:strRef>
          </c:tx>
          <c:spPr>
            <a:solidFill>
              <a:schemeClr val="accent3"/>
            </a:solidFill>
            <a:ln>
              <a:noFill/>
            </a:ln>
            <a:effectLst/>
          </c:spPr>
          <c:invertIfNegative val="0"/>
          <c:cat>
            <c:numRef>
              <c:f>Sheet1!$E$14:$E$19</c:f>
              <c:numCache>
                <c:formatCode>General</c:formatCode>
                <c:ptCount val="6"/>
                <c:pt idx="0">
                  <c:v>2018</c:v>
                </c:pt>
                <c:pt idx="1">
                  <c:v>2019</c:v>
                </c:pt>
                <c:pt idx="2">
                  <c:v>2020</c:v>
                </c:pt>
                <c:pt idx="3">
                  <c:v>2021</c:v>
                </c:pt>
                <c:pt idx="4">
                  <c:v>2022</c:v>
                </c:pt>
                <c:pt idx="5">
                  <c:v>2023</c:v>
                </c:pt>
              </c:numCache>
            </c:numRef>
          </c:cat>
          <c:val>
            <c:numRef>
              <c:f>Sheet1!$H$14:$H$19</c:f>
              <c:numCache>
                <c:formatCode>General</c:formatCode>
                <c:ptCount val="6"/>
                <c:pt idx="0">
                  <c:v>0</c:v>
                </c:pt>
                <c:pt idx="1">
                  <c:v>2933</c:v>
                </c:pt>
                <c:pt idx="2" formatCode="#,##0">
                  <c:v>6227</c:v>
                </c:pt>
                <c:pt idx="3" formatCode="#,##0">
                  <c:v>9316</c:v>
                </c:pt>
                <c:pt idx="4" formatCode="#,##0">
                  <c:v>14524</c:v>
                </c:pt>
                <c:pt idx="5" formatCode="#,##0">
                  <c:v>19456</c:v>
                </c:pt>
              </c:numCache>
            </c:numRef>
          </c:val>
          <c:extLst>
            <c:ext xmlns:c16="http://schemas.microsoft.com/office/drawing/2014/chart" uri="{C3380CC4-5D6E-409C-BE32-E72D297353CC}">
              <c16:uniqueId val="{00000001-2E8D-481B-BB70-39D419796E22}"/>
            </c:ext>
          </c:extLst>
        </c:ser>
        <c:ser>
          <c:idx val="3"/>
          <c:order val="2"/>
          <c:tx>
            <c:strRef>
              <c:f>Sheet1!$I$13</c:f>
              <c:strCache>
                <c:ptCount val="1"/>
                <c:pt idx="0">
                  <c:v>Assessed</c:v>
                </c:pt>
              </c:strCache>
            </c:strRef>
          </c:tx>
          <c:spPr>
            <a:solidFill>
              <a:schemeClr val="accent4"/>
            </a:solidFill>
            <a:ln>
              <a:noFill/>
            </a:ln>
            <a:effectLst/>
          </c:spPr>
          <c:invertIfNegative val="0"/>
          <c:cat>
            <c:numRef>
              <c:f>Sheet1!$E$14:$E$19</c:f>
              <c:numCache>
                <c:formatCode>General</c:formatCode>
                <c:ptCount val="6"/>
                <c:pt idx="0">
                  <c:v>2018</c:v>
                </c:pt>
                <c:pt idx="1">
                  <c:v>2019</c:v>
                </c:pt>
                <c:pt idx="2">
                  <c:v>2020</c:v>
                </c:pt>
                <c:pt idx="3">
                  <c:v>2021</c:v>
                </c:pt>
                <c:pt idx="4">
                  <c:v>2022</c:v>
                </c:pt>
                <c:pt idx="5">
                  <c:v>2023</c:v>
                </c:pt>
              </c:numCache>
            </c:numRef>
          </c:cat>
          <c:val>
            <c:numRef>
              <c:f>Sheet1!$I$14:$I$19</c:f>
              <c:numCache>
                <c:formatCode>General</c:formatCode>
                <c:ptCount val="6"/>
                <c:pt idx="0">
                  <c:v>0</c:v>
                </c:pt>
                <c:pt idx="1">
                  <c:v>2644</c:v>
                </c:pt>
                <c:pt idx="2" formatCode="#,##0">
                  <c:v>5376</c:v>
                </c:pt>
                <c:pt idx="3" formatCode="#,##0">
                  <c:v>8601</c:v>
                </c:pt>
                <c:pt idx="4" formatCode="#,##0">
                  <c:v>13444</c:v>
                </c:pt>
                <c:pt idx="5" formatCode="#,##0">
                  <c:v>17767</c:v>
                </c:pt>
              </c:numCache>
            </c:numRef>
          </c:val>
          <c:extLst>
            <c:ext xmlns:c16="http://schemas.microsoft.com/office/drawing/2014/chart" uri="{C3380CC4-5D6E-409C-BE32-E72D297353CC}">
              <c16:uniqueId val="{00000002-2E8D-481B-BB70-39D419796E22}"/>
            </c:ext>
          </c:extLst>
        </c:ser>
        <c:ser>
          <c:idx val="4"/>
          <c:order val="3"/>
          <c:tx>
            <c:strRef>
              <c:f>Sheet1!$J$13</c:f>
              <c:strCache>
                <c:ptCount val="1"/>
                <c:pt idx="0">
                  <c:v>Certified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Sheet1!$E$14:$E$19</c:f>
              <c:numCache>
                <c:formatCode>General</c:formatCode>
                <c:ptCount val="6"/>
                <c:pt idx="0">
                  <c:v>2018</c:v>
                </c:pt>
                <c:pt idx="1">
                  <c:v>2019</c:v>
                </c:pt>
                <c:pt idx="2">
                  <c:v>2020</c:v>
                </c:pt>
                <c:pt idx="3">
                  <c:v>2021</c:v>
                </c:pt>
                <c:pt idx="4">
                  <c:v>2022</c:v>
                </c:pt>
                <c:pt idx="5">
                  <c:v>2023</c:v>
                </c:pt>
              </c:numCache>
            </c:numRef>
          </c:cat>
          <c:val>
            <c:numRef>
              <c:f>Sheet1!$J$14:$J$19</c:f>
              <c:numCache>
                <c:formatCode>General</c:formatCode>
                <c:ptCount val="6"/>
                <c:pt idx="0">
                  <c:v>0</c:v>
                </c:pt>
                <c:pt idx="1">
                  <c:v>1322</c:v>
                </c:pt>
                <c:pt idx="2" formatCode="#,##0">
                  <c:v>2772</c:v>
                </c:pt>
                <c:pt idx="3" formatCode="#,##0">
                  <c:v>4881</c:v>
                </c:pt>
                <c:pt idx="4" formatCode="#,##0">
                  <c:v>8425</c:v>
                </c:pt>
                <c:pt idx="5" formatCode="#,##0">
                  <c:v>11699</c:v>
                </c:pt>
              </c:numCache>
            </c:numRef>
          </c:val>
          <c:extLst>
            <c:ext xmlns:c16="http://schemas.microsoft.com/office/drawing/2014/chart" uri="{C3380CC4-5D6E-409C-BE32-E72D297353CC}">
              <c16:uniqueId val="{00000003-2E8D-481B-BB70-39D419796E22}"/>
            </c:ext>
          </c:extLst>
        </c:ser>
        <c:dLbls>
          <c:showLegendKey val="0"/>
          <c:showVal val="0"/>
          <c:showCatName val="0"/>
          <c:showSerName val="0"/>
          <c:showPercent val="0"/>
          <c:showBubbleSize val="0"/>
        </c:dLbls>
        <c:gapWidth val="269"/>
        <c:overlap val="-27"/>
        <c:axId val="1241140095"/>
        <c:axId val="1100794959"/>
      </c:barChart>
      <c:lineChart>
        <c:grouping val="standard"/>
        <c:varyColors val="0"/>
        <c:ser>
          <c:idx val="5"/>
          <c:order val="4"/>
          <c:tx>
            <c:strRef>
              <c:f>Sheet1!$K$13</c:f>
              <c:strCache>
                <c:ptCount val="1"/>
                <c:pt idx="0">
                  <c:v>% Achieved</c:v>
                </c:pt>
              </c:strCache>
            </c:strRef>
          </c:tx>
          <c:spPr>
            <a:ln w="28575" cap="rnd">
              <a:solidFill>
                <a:schemeClr val="accent6"/>
              </a:solidFill>
              <a:round/>
            </a:ln>
            <a:effectLst/>
          </c:spPr>
          <c:marker>
            <c:symbol val="none"/>
          </c:marker>
          <c:dLbls>
            <c:dLbl>
              <c:idx val="2"/>
              <c:layout>
                <c:manualLayout>
                  <c:x val="-2.6109660574412597E-2"/>
                  <c:y val="-5.3724053724053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8D-481B-BB70-39D419796E22}"/>
                </c:ext>
              </c:extLst>
            </c:dLbl>
            <c:dLbl>
              <c:idx val="3"/>
              <c:layout>
                <c:manualLayout>
                  <c:x val="-8.7032201914708437E-3"/>
                  <c:y val="-6.3492063492063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8D-481B-BB70-39D419796E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alisto MT" panose="02040603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Sheet1!$E$14:$E$19</c:f>
              <c:numCache>
                <c:formatCode>General</c:formatCode>
                <c:ptCount val="6"/>
                <c:pt idx="0">
                  <c:v>2018</c:v>
                </c:pt>
                <c:pt idx="1">
                  <c:v>2019</c:v>
                </c:pt>
                <c:pt idx="2">
                  <c:v>2020</c:v>
                </c:pt>
                <c:pt idx="3">
                  <c:v>2021</c:v>
                </c:pt>
                <c:pt idx="4">
                  <c:v>2022</c:v>
                </c:pt>
                <c:pt idx="5">
                  <c:v>2023</c:v>
                </c:pt>
              </c:numCache>
            </c:numRef>
          </c:cat>
          <c:val>
            <c:numRef>
              <c:f>Sheet1!$K$14:$K$19</c:f>
              <c:numCache>
                <c:formatCode>0%</c:formatCode>
                <c:ptCount val="6"/>
                <c:pt idx="0">
                  <c:v>0</c:v>
                </c:pt>
                <c:pt idx="1">
                  <c:v>5.3041245385973358E-2</c:v>
                </c:pt>
                <c:pt idx="2">
                  <c:v>0.11121810303322099</c:v>
                </c:pt>
                <c:pt idx="3">
                  <c:v>0.1958353394318729</c:v>
                </c:pt>
                <c:pt idx="4">
                  <c:v>0.33802760391590436</c:v>
                </c:pt>
                <c:pt idx="5">
                  <c:v>0.4693869362863104</c:v>
                </c:pt>
              </c:numCache>
            </c:numRef>
          </c:val>
          <c:smooth val="0"/>
          <c:extLst>
            <c:ext xmlns:c16="http://schemas.microsoft.com/office/drawing/2014/chart" uri="{C3380CC4-5D6E-409C-BE32-E72D297353CC}">
              <c16:uniqueId val="{00000004-2E8D-481B-BB70-39D419796E22}"/>
            </c:ext>
          </c:extLst>
        </c:ser>
        <c:dLbls>
          <c:showLegendKey val="0"/>
          <c:showVal val="0"/>
          <c:showCatName val="0"/>
          <c:showSerName val="0"/>
          <c:showPercent val="0"/>
          <c:showBubbleSize val="0"/>
        </c:dLbls>
        <c:marker val="1"/>
        <c:smooth val="0"/>
        <c:axId val="1241140495"/>
        <c:axId val="1100791631"/>
      </c:lineChart>
      <c:catAx>
        <c:axId val="124114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crossAx val="1100794959"/>
        <c:crosses val="autoZero"/>
        <c:auto val="1"/>
        <c:lblAlgn val="ctr"/>
        <c:lblOffset val="100"/>
        <c:noMultiLvlLbl val="0"/>
      </c:catAx>
      <c:valAx>
        <c:axId val="1100794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crossAx val="1241140095"/>
        <c:crosses val="autoZero"/>
        <c:crossBetween val="between"/>
      </c:valAx>
      <c:valAx>
        <c:axId val="1100791631"/>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crossAx val="1241140495"/>
        <c:crosses val="max"/>
        <c:crossBetween val="between"/>
      </c:valAx>
      <c:catAx>
        <c:axId val="1241140495"/>
        <c:scaling>
          <c:orientation val="minMax"/>
        </c:scaling>
        <c:delete val="1"/>
        <c:axPos val="b"/>
        <c:numFmt formatCode="General" sourceLinked="1"/>
        <c:majorTickMark val="none"/>
        <c:minorTickMark val="none"/>
        <c:tickLblPos val="nextTo"/>
        <c:crossAx val="1100791631"/>
        <c:crosses val="autoZero"/>
        <c:auto val="1"/>
        <c:lblAlgn val="ctr"/>
        <c:lblOffset val="100"/>
        <c:noMultiLvlLbl val="0"/>
      </c:catAx>
      <c:spPr>
        <a:noFill/>
        <a:ln>
          <a:noFill/>
        </a:ln>
        <a:effectLst/>
      </c:spPr>
    </c:plotArea>
    <c:legend>
      <c:legendPos val="b"/>
      <c:layout>
        <c:manualLayout>
          <c:xMode val="edge"/>
          <c:yMode val="edge"/>
          <c:x val="0.14618147927331537"/>
          <c:y val="0.88051801217155545"/>
          <c:w val="0.70763690439478355"/>
          <c:h val="9.99459682924249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legend>
    <c:plotVisOnly val="1"/>
    <c:dispBlanksAs val="gap"/>
    <c:showDLblsOverMax val="0"/>
  </c:chart>
  <c:spPr>
    <a:solidFill>
      <a:schemeClr val="tx2">
        <a:lumMod val="20000"/>
        <a:lumOff val="80000"/>
      </a:schemeClr>
    </a:solidFill>
    <a:ln w="28575">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Calisto MT" panose="02040603050505030304" pitchFamily="18" charset="0"/>
                <a:ea typeface="+mn-ea"/>
                <a:cs typeface="+mn-cs"/>
              </a:defRPr>
            </a:pPr>
            <a:r>
              <a:rPr lang="en-US" sz="1300" b="1" i="0" baseline="0" dirty="0">
                <a:effectLst/>
                <a:latin typeface="Calisto MT" panose="02040603050505030304" pitchFamily="18" charset="0"/>
              </a:rPr>
              <a:t>HIV RT Non Lab testers certification cascade through In-class (N=24,924 </a:t>
            </a:r>
            <a:r>
              <a:rPr lang="en-US" sz="1300" b="1" i="0" baseline="0" dirty="0" err="1">
                <a:effectLst/>
                <a:latin typeface="Calisto MT" panose="02040603050505030304" pitchFamily="18" charset="0"/>
              </a:rPr>
              <a:t>NASHCoP</a:t>
            </a:r>
            <a:r>
              <a:rPr lang="en-US" sz="1300" b="1" i="0" baseline="0" dirty="0">
                <a:effectLst/>
                <a:latin typeface="Calisto MT" panose="02040603050505030304" pitchFamily="18" charset="0"/>
              </a:rPr>
              <a:t>)</a:t>
            </a:r>
            <a:endParaRPr lang="en-TZ" sz="1300" dirty="0">
              <a:effectLst/>
              <a:latin typeface="Calisto MT" panose="02040603050505030304" pitchFamily="18" charset="0"/>
            </a:endParaRP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Calisto MT" panose="02040603050505030304" pitchFamily="18" charset="0"/>
              <a:ea typeface="+mn-ea"/>
              <a:cs typeface="+mn-cs"/>
            </a:defRPr>
          </a:pPr>
          <a:endParaRPr lang="en-US"/>
        </a:p>
      </c:txPr>
    </c:title>
    <c:autoTitleDeleted val="0"/>
    <c:plotArea>
      <c:layout/>
      <c:barChart>
        <c:barDir val="col"/>
        <c:grouping val="clustered"/>
        <c:varyColors val="0"/>
        <c:ser>
          <c:idx val="1"/>
          <c:order val="0"/>
          <c:tx>
            <c:strRef>
              <c:f>Sheet1!$R$13</c:f>
              <c:strCache>
                <c:ptCount val="1"/>
                <c:pt idx="0">
                  <c:v>Trained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sto MT" panose="02040603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Sheet1!$P$14:$P$17</c:f>
              <c:numCache>
                <c:formatCode>General</c:formatCode>
                <c:ptCount val="4"/>
                <c:pt idx="0">
                  <c:v>2018</c:v>
                </c:pt>
                <c:pt idx="1">
                  <c:v>2019</c:v>
                </c:pt>
                <c:pt idx="2">
                  <c:v>2020</c:v>
                </c:pt>
                <c:pt idx="3">
                  <c:v>2021</c:v>
                </c:pt>
              </c:numCache>
            </c:numRef>
          </c:cat>
          <c:val>
            <c:numRef>
              <c:f>Sheet1!$R$14:$R$17</c:f>
              <c:numCache>
                <c:formatCode>General</c:formatCode>
                <c:ptCount val="4"/>
                <c:pt idx="0">
                  <c:v>486</c:v>
                </c:pt>
                <c:pt idx="1">
                  <c:v>1575</c:v>
                </c:pt>
                <c:pt idx="2">
                  <c:v>2637</c:v>
                </c:pt>
                <c:pt idx="3" formatCode="#,##0">
                  <c:v>2909</c:v>
                </c:pt>
              </c:numCache>
            </c:numRef>
          </c:val>
          <c:extLst>
            <c:ext xmlns:c16="http://schemas.microsoft.com/office/drawing/2014/chart" uri="{C3380CC4-5D6E-409C-BE32-E72D297353CC}">
              <c16:uniqueId val="{00000000-BC28-4A3D-80C8-F18060B210B1}"/>
            </c:ext>
          </c:extLst>
        </c:ser>
        <c:ser>
          <c:idx val="2"/>
          <c:order val="1"/>
          <c:tx>
            <c:strRef>
              <c:f>Sheet1!$S$13</c:f>
              <c:strCache>
                <c:ptCount val="1"/>
                <c:pt idx="0">
                  <c:v>Assessed</c:v>
                </c:pt>
              </c:strCache>
            </c:strRef>
          </c:tx>
          <c:spPr>
            <a:solidFill>
              <a:schemeClr val="accent3"/>
            </a:solidFill>
            <a:ln>
              <a:noFill/>
            </a:ln>
            <a:effectLst/>
          </c:spPr>
          <c:invertIfNegative val="0"/>
          <c:cat>
            <c:numRef>
              <c:f>Sheet1!$P$14:$P$17</c:f>
              <c:numCache>
                <c:formatCode>General</c:formatCode>
                <c:ptCount val="4"/>
                <c:pt idx="0">
                  <c:v>2018</c:v>
                </c:pt>
                <c:pt idx="1">
                  <c:v>2019</c:v>
                </c:pt>
                <c:pt idx="2">
                  <c:v>2020</c:v>
                </c:pt>
                <c:pt idx="3">
                  <c:v>2021</c:v>
                </c:pt>
              </c:numCache>
            </c:numRef>
          </c:cat>
          <c:val>
            <c:numRef>
              <c:f>Sheet1!$S$14:$S$17</c:f>
              <c:numCache>
                <c:formatCode>General</c:formatCode>
                <c:ptCount val="4"/>
                <c:pt idx="0">
                  <c:v>486</c:v>
                </c:pt>
                <c:pt idx="1">
                  <c:v>1575</c:v>
                </c:pt>
                <c:pt idx="2">
                  <c:v>2637</c:v>
                </c:pt>
                <c:pt idx="3" formatCode="#,##0">
                  <c:v>2909</c:v>
                </c:pt>
              </c:numCache>
            </c:numRef>
          </c:val>
          <c:extLst>
            <c:ext xmlns:c16="http://schemas.microsoft.com/office/drawing/2014/chart" uri="{C3380CC4-5D6E-409C-BE32-E72D297353CC}">
              <c16:uniqueId val="{00000001-BC28-4A3D-80C8-F18060B210B1}"/>
            </c:ext>
          </c:extLst>
        </c:ser>
        <c:ser>
          <c:idx val="3"/>
          <c:order val="2"/>
          <c:tx>
            <c:strRef>
              <c:f>Sheet1!$T$13</c:f>
              <c:strCache>
                <c:ptCount val="1"/>
                <c:pt idx="0">
                  <c:v>Certified</c:v>
                </c:pt>
              </c:strCache>
            </c:strRef>
          </c:tx>
          <c:spPr>
            <a:solidFill>
              <a:schemeClr val="accent4"/>
            </a:solidFill>
            <a:ln>
              <a:noFill/>
            </a:ln>
            <a:effectLst/>
          </c:spPr>
          <c:invertIfNegative val="0"/>
          <c:dLbls>
            <c:dLbl>
              <c:idx val="0"/>
              <c:layout>
                <c:manualLayout>
                  <c:x val="0"/>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28-4A3D-80C8-F18060B210B1}"/>
                </c:ext>
              </c:extLst>
            </c:dLbl>
            <c:dLbl>
              <c:idx val="1"/>
              <c:layout>
                <c:manualLayout>
                  <c:x val="-1.0185067526415994E-16"/>
                  <c:y val="0.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28-4A3D-80C8-F18060B210B1}"/>
                </c:ext>
              </c:extLst>
            </c:dLbl>
            <c:dLbl>
              <c:idx val="2"/>
              <c:layout>
                <c:manualLayout>
                  <c:x val="1.9444444444444445E-2"/>
                  <c:y val="0.115740740740740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28-4A3D-80C8-F18060B210B1}"/>
                </c:ext>
              </c:extLst>
            </c:dLbl>
            <c:dLbl>
              <c:idx val="3"/>
              <c:layout>
                <c:manualLayout>
                  <c:x val="2.7777777777777779E-3"/>
                  <c:y val="0.152777777777777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28-4A3D-80C8-F18060B210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listo MT" panose="02040603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Sheet1!$P$14:$P$17</c:f>
              <c:numCache>
                <c:formatCode>General</c:formatCode>
                <c:ptCount val="4"/>
                <c:pt idx="0">
                  <c:v>2018</c:v>
                </c:pt>
                <c:pt idx="1">
                  <c:v>2019</c:v>
                </c:pt>
                <c:pt idx="2">
                  <c:v>2020</c:v>
                </c:pt>
                <c:pt idx="3">
                  <c:v>2021</c:v>
                </c:pt>
              </c:numCache>
            </c:numRef>
          </c:cat>
          <c:val>
            <c:numRef>
              <c:f>Sheet1!$T$14:$T$17</c:f>
              <c:numCache>
                <c:formatCode>General</c:formatCode>
                <c:ptCount val="4"/>
                <c:pt idx="0">
                  <c:v>327</c:v>
                </c:pt>
                <c:pt idx="1">
                  <c:v>971</c:v>
                </c:pt>
                <c:pt idx="2">
                  <c:v>1693</c:v>
                </c:pt>
                <c:pt idx="3" formatCode="#,##0">
                  <c:v>1932</c:v>
                </c:pt>
              </c:numCache>
            </c:numRef>
          </c:val>
          <c:extLst>
            <c:ext xmlns:c16="http://schemas.microsoft.com/office/drawing/2014/chart" uri="{C3380CC4-5D6E-409C-BE32-E72D297353CC}">
              <c16:uniqueId val="{00000006-BC28-4A3D-80C8-F18060B210B1}"/>
            </c:ext>
          </c:extLst>
        </c:ser>
        <c:dLbls>
          <c:showLegendKey val="0"/>
          <c:showVal val="0"/>
          <c:showCatName val="0"/>
          <c:showSerName val="0"/>
          <c:showPercent val="0"/>
          <c:showBubbleSize val="0"/>
        </c:dLbls>
        <c:gapWidth val="219"/>
        <c:overlap val="-27"/>
        <c:axId val="1410515919"/>
        <c:axId val="1496345215"/>
      </c:barChart>
      <c:lineChart>
        <c:grouping val="standard"/>
        <c:varyColors val="0"/>
        <c:ser>
          <c:idx val="4"/>
          <c:order val="3"/>
          <c:tx>
            <c:strRef>
              <c:f>Sheet1!$U$13</c:f>
              <c:strCache>
                <c:ptCount val="1"/>
                <c:pt idx="0">
                  <c:v>% Achieved</c:v>
                </c:pt>
              </c:strCache>
            </c:strRef>
          </c:tx>
          <c:spPr>
            <a:ln w="28575" cap="rnd">
              <a:solidFill>
                <a:schemeClr val="accent5"/>
              </a:solidFill>
              <a:round/>
            </a:ln>
            <a:effectLst/>
          </c:spPr>
          <c:marker>
            <c:symbol val="none"/>
          </c:marker>
          <c:dLbls>
            <c:dLbl>
              <c:idx val="2"/>
              <c:layout>
                <c:manualLayout>
                  <c:x val="-2.7777777777777779E-3"/>
                  <c:y val="-3.2407407407407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28-4A3D-80C8-F18060B210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sto MT" panose="02040603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Sheet1!$P$14:$P$17</c:f>
              <c:numCache>
                <c:formatCode>General</c:formatCode>
                <c:ptCount val="4"/>
                <c:pt idx="0">
                  <c:v>2018</c:v>
                </c:pt>
                <c:pt idx="1">
                  <c:v>2019</c:v>
                </c:pt>
                <c:pt idx="2">
                  <c:v>2020</c:v>
                </c:pt>
                <c:pt idx="3">
                  <c:v>2021</c:v>
                </c:pt>
              </c:numCache>
            </c:numRef>
          </c:cat>
          <c:val>
            <c:numRef>
              <c:f>Sheet1!$U$14:$U$17</c:f>
              <c:numCache>
                <c:formatCode>0%</c:formatCode>
                <c:ptCount val="4"/>
                <c:pt idx="0">
                  <c:v>1.3119884448724122E-2</c:v>
                </c:pt>
                <c:pt idx="1">
                  <c:v>3.8958433638260313E-2</c:v>
                </c:pt>
                <c:pt idx="2">
                  <c:v>6.7926496549510509E-2</c:v>
                </c:pt>
                <c:pt idx="3">
                  <c:v>7.751564756860857E-2</c:v>
                </c:pt>
              </c:numCache>
            </c:numRef>
          </c:val>
          <c:smooth val="0"/>
          <c:extLst>
            <c:ext xmlns:c16="http://schemas.microsoft.com/office/drawing/2014/chart" uri="{C3380CC4-5D6E-409C-BE32-E72D297353CC}">
              <c16:uniqueId val="{00000008-BC28-4A3D-80C8-F18060B210B1}"/>
            </c:ext>
          </c:extLst>
        </c:ser>
        <c:dLbls>
          <c:showLegendKey val="0"/>
          <c:showVal val="0"/>
          <c:showCatName val="0"/>
          <c:showSerName val="0"/>
          <c:showPercent val="0"/>
          <c:showBubbleSize val="0"/>
        </c:dLbls>
        <c:marker val="1"/>
        <c:smooth val="0"/>
        <c:axId val="1410502319"/>
        <c:axId val="1496343135"/>
      </c:lineChart>
      <c:catAx>
        <c:axId val="141051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crossAx val="1496345215"/>
        <c:crosses val="autoZero"/>
        <c:auto val="1"/>
        <c:lblAlgn val="ctr"/>
        <c:lblOffset val="100"/>
        <c:noMultiLvlLbl val="0"/>
      </c:catAx>
      <c:valAx>
        <c:axId val="14963452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crossAx val="1410515919"/>
        <c:crosses val="autoZero"/>
        <c:crossBetween val="between"/>
      </c:valAx>
      <c:valAx>
        <c:axId val="1496343135"/>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0502319"/>
        <c:crosses val="max"/>
        <c:crossBetween val="between"/>
      </c:valAx>
      <c:catAx>
        <c:axId val="1410502319"/>
        <c:scaling>
          <c:orientation val="minMax"/>
        </c:scaling>
        <c:delete val="1"/>
        <c:axPos val="b"/>
        <c:numFmt formatCode="General" sourceLinked="1"/>
        <c:majorTickMark val="none"/>
        <c:minorTickMark val="none"/>
        <c:tickLblPos val="nextTo"/>
        <c:crossAx val="14963431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20000"/>
        <a:lumOff val="80000"/>
      </a:schemeClr>
    </a:solidFill>
    <a:ln w="28575">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788A-7A47-4B41-8A97-33A7C1168C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14D0B745-9E57-4C16-8B24-CC4489D6E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E044684C-0C64-4E9F-9372-0271EA1E8506}"/>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5" name="Footer Placeholder 4">
            <a:extLst>
              <a:ext uri="{FF2B5EF4-FFF2-40B4-BE49-F238E27FC236}">
                <a16:creationId xmlns:a16="http://schemas.microsoft.com/office/drawing/2014/main" id="{DC73C442-0D3C-4556-906F-6B8EB7555EA2}"/>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4AE7D15-4496-4C18-BB5B-5BEA5D23F538}"/>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49942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AC0B-9A4D-4054-B9F7-6B5A4EC10CC0}"/>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11FEDBA0-44A0-4BC4-B697-7AF7650A0B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D83D76A-86CD-49DA-AAAF-3F5C595FE092}"/>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5" name="Footer Placeholder 4">
            <a:extLst>
              <a:ext uri="{FF2B5EF4-FFF2-40B4-BE49-F238E27FC236}">
                <a16:creationId xmlns:a16="http://schemas.microsoft.com/office/drawing/2014/main" id="{121C6082-9DBE-4FA8-9CCC-5D49B61F70F5}"/>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862D773F-8333-41C1-9577-E3EB644ACF1C}"/>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242524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6333B4-5C8E-4670-A002-5597C547ED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FD271CF-25D0-4E47-A950-A860B6E21A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4CBF3BA5-394B-43E5-9FB4-4C80FEF57C24}"/>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5" name="Footer Placeholder 4">
            <a:extLst>
              <a:ext uri="{FF2B5EF4-FFF2-40B4-BE49-F238E27FC236}">
                <a16:creationId xmlns:a16="http://schemas.microsoft.com/office/drawing/2014/main" id="{B7CB8FF8-760C-4A89-BA2C-EFE0B7BA5AE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CD070C5C-8C8C-4ED4-BDFD-3A28B01BAFB0}"/>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155780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3D6E-80DD-45DD-B975-171FE00A638F}"/>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580C65FC-00C0-45B0-8726-C8766A67F4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57612819-0DDE-45A0-BAD4-531BFC1B2A56}"/>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5" name="Footer Placeholder 4">
            <a:extLst>
              <a:ext uri="{FF2B5EF4-FFF2-40B4-BE49-F238E27FC236}">
                <a16:creationId xmlns:a16="http://schemas.microsoft.com/office/drawing/2014/main" id="{1180F8BF-37C7-4E8F-8F6B-68CAEFB1326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F3CD62E-BAFB-4FF1-B19D-2AEB2B0AF773}"/>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413513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2B5C-D284-4D29-811A-346CD5CEC6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FB5C1EE6-2C43-4A8D-83F7-1068AD5859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B1B41D-27E5-4933-A82E-7E2196D74291}"/>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5" name="Footer Placeholder 4">
            <a:extLst>
              <a:ext uri="{FF2B5EF4-FFF2-40B4-BE49-F238E27FC236}">
                <a16:creationId xmlns:a16="http://schemas.microsoft.com/office/drawing/2014/main" id="{F9321C12-B222-4F04-A075-4DF0F6290B74}"/>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0080700-91B6-4D7F-BF95-6D2DDC5B2CC0}"/>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186239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3B86-6101-4230-98C6-63FA579E4338}"/>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94DC7502-F16D-4A19-A544-BFD01F12A4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B9B7BF79-DB9B-4EE3-BF11-77D57EDA32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99502CDD-A99E-49E6-B24D-7E5E456BD980}"/>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6" name="Footer Placeholder 5">
            <a:extLst>
              <a:ext uri="{FF2B5EF4-FFF2-40B4-BE49-F238E27FC236}">
                <a16:creationId xmlns:a16="http://schemas.microsoft.com/office/drawing/2014/main" id="{64B2F828-7D7B-4CD1-9752-D95485CE9A80}"/>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CF2EBBCB-7854-41F4-8E88-37B73EE86054}"/>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326804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5CD2-ED3C-477F-8EE7-5749D08C28EB}"/>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3D4E18E8-A854-40A4-B187-7E2EF352D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2E194D-3347-4AC4-879D-D4039BCCAF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DE6E40A3-A774-4CEF-BF40-CAEA98745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8E998C-F34C-40C9-BE1D-5E5FC842CB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5E88ED6C-25C1-4AA5-B181-E51C40603B3F}"/>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8" name="Footer Placeholder 7">
            <a:extLst>
              <a:ext uri="{FF2B5EF4-FFF2-40B4-BE49-F238E27FC236}">
                <a16:creationId xmlns:a16="http://schemas.microsoft.com/office/drawing/2014/main" id="{350DADE9-701E-4062-AF0A-1B94CAEAA45D}"/>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1E2DA4D8-AFE7-4A55-8CF0-04763FFE0FF8}"/>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374164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1EE0-DD41-42DD-A042-0E403CC9E2B3}"/>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0CC1C499-3607-48CB-8C3D-9E0AB69231A1}"/>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4" name="Footer Placeholder 3">
            <a:extLst>
              <a:ext uri="{FF2B5EF4-FFF2-40B4-BE49-F238E27FC236}">
                <a16:creationId xmlns:a16="http://schemas.microsoft.com/office/drawing/2014/main" id="{54536052-AF8E-4AF2-8214-DDB79B04D092}"/>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B037F2AB-D5AB-4F9D-B3A5-47B243FC1E8A}"/>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71729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449BCC-92BA-4F23-9700-966F4109A11D}"/>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3" name="Footer Placeholder 2">
            <a:extLst>
              <a:ext uri="{FF2B5EF4-FFF2-40B4-BE49-F238E27FC236}">
                <a16:creationId xmlns:a16="http://schemas.microsoft.com/office/drawing/2014/main" id="{5B7349E0-E92B-478D-8F08-E80B67798941}"/>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C612560E-F49E-4BAD-9822-511A988144E3}"/>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246488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F58E-3B38-4E19-BE01-8E5C2904E7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31D3582E-D874-4095-B369-A55D26D89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D4A708A0-6417-447B-A166-8721A5060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8A6C88-388A-4E2A-9CEC-9D7B58D1FBC1}"/>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6" name="Footer Placeholder 5">
            <a:extLst>
              <a:ext uri="{FF2B5EF4-FFF2-40B4-BE49-F238E27FC236}">
                <a16:creationId xmlns:a16="http://schemas.microsoft.com/office/drawing/2014/main" id="{F9315C8C-031A-49DD-B70B-2D32E8D4103D}"/>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37C84CD1-354D-4EC8-AEB2-5F9069B630A0}"/>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109887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AF42-2EE1-4978-8C13-4D3C8415B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D080E2E2-48DA-4A5B-B9FE-CE92BE4ED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0353F8E8-7BFA-4CD7-85EB-087BB9C11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6A0A49-F988-49B5-80AE-9C8149F01314}"/>
              </a:ext>
            </a:extLst>
          </p:cNvPr>
          <p:cNvSpPr>
            <a:spLocks noGrp="1"/>
          </p:cNvSpPr>
          <p:nvPr>
            <p:ph type="dt" sz="half" idx="10"/>
          </p:nvPr>
        </p:nvSpPr>
        <p:spPr/>
        <p:txBody>
          <a:bodyPr/>
          <a:lstStyle/>
          <a:p>
            <a:fld id="{C436DB6B-BDE9-48D3-BBFD-89E127E3E013}" type="datetimeFigureOut">
              <a:rPr lang="LID4096" smtClean="0"/>
              <a:t>06/02/2024</a:t>
            </a:fld>
            <a:endParaRPr lang="LID4096"/>
          </a:p>
        </p:txBody>
      </p:sp>
      <p:sp>
        <p:nvSpPr>
          <p:cNvPr id="6" name="Footer Placeholder 5">
            <a:extLst>
              <a:ext uri="{FF2B5EF4-FFF2-40B4-BE49-F238E27FC236}">
                <a16:creationId xmlns:a16="http://schemas.microsoft.com/office/drawing/2014/main" id="{8E2F5B39-6273-4488-A757-7F682B9FF797}"/>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B58F0E2F-32B4-4383-B7C5-88CB4E6B6C0E}"/>
              </a:ext>
            </a:extLst>
          </p:cNvPr>
          <p:cNvSpPr>
            <a:spLocks noGrp="1"/>
          </p:cNvSpPr>
          <p:nvPr>
            <p:ph type="sldNum" sz="quarter" idx="12"/>
          </p:nvPr>
        </p:nvSpPr>
        <p:spPr/>
        <p:txBody>
          <a:bodyPr/>
          <a:lstStyle/>
          <a:p>
            <a:fld id="{7F8C9D50-D3B7-4CF3-A156-4323AF3949EB}" type="slidenum">
              <a:rPr lang="LID4096" smtClean="0"/>
              <a:t>‹#›</a:t>
            </a:fld>
            <a:endParaRPr lang="LID4096"/>
          </a:p>
        </p:txBody>
      </p:sp>
    </p:spTree>
    <p:extLst>
      <p:ext uri="{BB962C8B-B14F-4D97-AF65-F5344CB8AC3E}">
        <p14:creationId xmlns:p14="http://schemas.microsoft.com/office/powerpoint/2010/main" val="303880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7172A-E59E-47C1-BC73-A2FA7E5105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7843AB1B-A220-4DD8-A9A1-6A7C4F8884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F1CC6952-F078-4D9F-8E4B-4F902E1BAD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6DB6B-BDE9-48D3-BBFD-89E127E3E013}" type="datetimeFigureOut">
              <a:rPr lang="LID4096" smtClean="0"/>
              <a:t>06/02/2024</a:t>
            </a:fld>
            <a:endParaRPr lang="LID4096"/>
          </a:p>
        </p:txBody>
      </p:sp>
      <p:sp>
        <p:nvSpPr>
          <p:cNvPr id="5" name="Footer Placeholder 4">
            <a:extLst>
              <a:ext uri="{FF2B5EF4-FFF2-40B4-BE49-F238E27FC236}">
                <a16:creationId xmlns:a16="http://schemas.microsoft.com/office/drawing/2014/main" id="{91652CCF-8081-4D96-BB4A-A40F63790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87AEEB31-EB82-4D37-A350-EE605780F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C9D50-D3B7-4CF3-A156-4323AF3949EB}" type="slidenum">
              <a:rPr lang="LID4096" smtClean="0"/>
              <a:t>‹#›</a:t>
            </a:fld>
            <a:endParaRPr lang="LID4096"/>
          </a:p>
        </p:txBody>
      </p:sp>
    </p:spTree>
    <p:extLst>
      <p:ext uri="{BB962C8B-B14F-4D97-AF65-F5344CB8AC3E}">
        <p14:creationId xmlns:p14="http://schemas.microsoft.com/office/powerpoint/2010/main" val="2637924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9331CD-A045-845C-66D7-77137DD6F414}"/>
              </a:ext>
            </a:extLst>
          </p:cNvPr>
          <p:cNvSpPr>
            <a:spLocks noGrp="1"/>
          </p:cNvSpPr>
          <p:nvPr>
            <p:ph type="title"/>
          </p:nvPr>
        </p:nvSpPr>
        <p:spPr>
          <a:xfrm>
            <a:off x="196630" y="1176752"/>
            <a:ext cx="11308221" cy="2178527"/>
          </a:xfrm>
        </p:spPr>
        <p:txBody>
          <a:bodyPr>
            <a:noAutofit/>
          </a:bodyPr>
          <a:lstStyle/>
          <a:p>
            <a:pPr algn="ctr"/>
            <a:r>
              <a:rPr lang="en-GB" sz="3200" b="1" dirty="0">
                <a:solidFill>
                  <a:srgbClr val="0070C0"/>
                </a:solidFill>
                <a:latin typeface="Calisto MT" panose="02040603050505030304" pitchFamily="18" charset="0"/>
                <a:cs typeface="Times New Roman"/>
              </a:rPr>
              <a:t>The Certification of HIV Rapid Testing Non-Laboratory Testers: A Case Study of Successful Program Escalated by Project </a:t>
            </a:r>
            <a:r>
              <a:rPr lang="en-GB" sz="3200" b="1" dirty="0">
                <a:solidFill>
                  <a:schemeClr val="tx1"/>
                </a:solidFill>
                <a:latin typeface="Calisto MT" panose="02040603050505030304" pitchFamily="18" charset="0"/>
                <a:cs typeface="Times New Roman"/>
              </a:rPr>
              <a:t>E</a:t>
            </a:r>
            <a:r>
              <a:rPr lang="en-GB" sz="3200" b="1" dirty="0">
                <a:solidFill>
                  <a:srgbClr val="FF0000"/>
                </a:solidFill>
                <a:latin typeface="Calisto MT" panose="02040603050505030304" pitchFamily="18" charset="0"/>
                <a:cs typeface="Times New Roman"/>
              </a:rPr>
              <a:t>C</a:t>
            </a:r>
            <a:r>
              <a:rPr lang="en-GB" sz="3200" b="1" dirty="0">
                <a:solidFill>
                  <a:schemeClr val="tx1"/>
                </a:solidFill>
                <a:latin typeface="Calisto MT" panose="02040603050505030304" pitchFamily="18" charset="0"/>
                <a:cs typeface="Times New Roman"/>
              </a:rPr>
              <a:t>HO</a:t>
            </a:r>
            <a:endParaRPr lang="en-TZ" sz="3200" b="1" dirty="0">
              <a:solidFill>
                <a:schemeClr val="tx1"/>
              </a:solidFill>
              <a:latin typeface="Calisto MT" panose="02040603050505030304" pitchFamily="18" charset="0"/>
            </a:endParaRPr>
          </a:p>
        </p:txBody>
      </p:sp>
      <p:sp>
        <p:nvSpPr>
          <p:cNvPr id="4" name="Slide Number Placeholder 3">
            <a:extLst>
              <a:ext uri="{FF2B5EF4-FFF2-40B4-BE49-F238E27FC236}">
                <a16:creationId xmlns:a16="http://schemas.microsoft.com/office/drawing/2014/main" id="{D20AE637-479D-58FD-61B6-AC53B1837CB2}"/>
              </a:ext>
            </a:extLst>
          </p:cNvPr>
          <p:cNvSpPr>
            <a:spLocks noGrp="1"/>
          </p:cNvSpPr>
          <p:nvPr>
            <p:ph type="sldNum" sz="quarter" idx="12"/>
          </p:nvPr>
        </p:nvSpPr>
        <p:spPr/>
        <p:txBody>
          <a:bodyPr/>
          <a:lstStyle/>
          <a:p>
            <a:fld id="{520D8ABB-3E62-4A6D-AD78-95083B6FD25D}" type="slidenum">
              <a:rPr lang="x-none" smtClean="0"/>
              <a:pPr/>
              <a:t>1</a:t>
            </a:fld>
            <a:endParaRPr lang="x-none" dirty="0"/>
          </a:p>
        </p:txBody>
      </p:sp>
      <p:sp>
        <p:nvSpPr>
          <p:cNvPr id="6" name="Title 2">
            <a:extLst>
              <a:ext uri="{FF2B5EF4-FFF2-40B4-BE49-F238E27FC236}">
                <a16:creationId xmlns:a16="http://schemas.microsoft.com/office/drawing/2014/main" id="{326407D3-ECA5-4503-A1E0-FEDE9DE6359C}"/>
              </a:ext>
            </a:extLst>
          </p:cNvPr>
          <p:cNvSpPr txBox="1">
            <a:spLocks/>
          </p:cNvSpPr>
          <p:nvPr/>
        </p:nvSpPr>
        <p:spPr>
          <a:xfrm>
            <a:off x="196630" y="3955406"/>
            <a:ext cx="11308221" cy="2178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75000"/>
                  </a:schemeClr>
                </a:solidFill>
                <a:latin typeface="Century Gothic" panose="020B0502020202020204" pitchFamily="34" charset="0"/>
                <a:ea typeface="+mj-ea"/>
                <a:cs typeface="+mj-cs"/>
              </a:defRPr>
            </a:lvl1pPr>
          </a:lstStyle>
          <a:p>
            <a:pPr algn="ctr"/>
            <a:endParaRPr lang="en-TZ" sz="3600" b="1" dirty="0">
              <a:solidFill>
                <a:schemeClr val="tx1"/>
              </a:solidFill>
            </a:endParaRPr>
          </a:p>
        </p:txBody>
      </p:sp>
      <p:sp>
        <p:nvSpPr>
          <p:cNvPr id="5" name="Rectangle 4">
            <a:extLst>
              <a:ext uri="{FF2B5EF4-FFF2-40B4-BE49-F238E27FC236}">
                <a16:creationId xmlns:a16="http://schemas.microsoft.com/office/drawing/2014/main" id="{BCEBE049-0C8E-40A7-A7D8-1E053B0E7D69}"/>
              </a:ext>
            </a:extLst>
          </p:cNvPr>
          <p:cNvSpPr/>
          <p:nvPr/>
        </p:nvSpPr>
        <p:spPr>
          <a:xfrm>
            <a:off x="687149" y="3429000"/>
            <a:ext cx="10268234" cy="1772793"/>
          </a:xfrm>
          <a:prstGeom prst="rect">
            <a:avLst/>
          </a:prstGeom>
        </p:spPr>
        <p:txBody>
          <a:bodyPr wrap="square">
            <a:spAutoFit/>
          </a:bodyPr>
          <a:lstStyle/>
          <a:p>
            <a:pPr algn="just">
              <a:lnSpc>
                <a:spcPct val="90000"/>
              </a:lnSpc>
              <a:spcBef>
                <a:spcPts val="1000"/>
              </a:spcBef>
              <a:spcAft>
                <a:spcPts val="800"/>
              </a:spcAft>
            </a:pPr>
            <a:r>
              <a:rPr lang="en-US" sz="1400" b="1" dirty="0">
                <a:latin typeface="Calisto MT" panose="02040603050505030304" pitchFamily="18" charset="0"/>
                <a:cs typeface="Times New Roman"/>
              </a:rPr>
              <a:t>Authors: </a:t>
            </a:r>
            <a:r>
              <a:rPr lang="en-US" sz="1400" dirty="0">
                <a:latin typeface="Calisto MT" panose="02040603050505030304" pitchFamily="18" charset="0"/>
                <a:cs typeface="Times New Roman"/>
              </a:rPr>
              <a:t>Magreth Antony</a:t>
            </a:r>
            <a:r>
              <a:rPr lang="en-US" sz="1400" baseline="30000" dirty="0">
                <a:latin typeface="Calisto MT" panose="02040603050505030304" pitchFamily="18" charset="0"/>
                <a:cs typeface="Times New Roman"/>
              </a:rPr>
              <a:t>1</a:t>
            </a:r>
            <a:r>
              <a:rPr lang="en-US" sz="1400" dirty="0">
                <a:latin typeface="Calisto MT" panose="02040603050505030304" pitchFamily="18" charset="0"/>
                <a:cs typeface="Times New Roman"/>
              </a:rPr>
              <a:t>, </a:t>
            </a:r>
            <a:r>
              <a:rPr lang="en-US" sz="1400" dirty="0" err="1">
                <a:latin typeface="Calisto MT" panose="02040603050505030304" pitchFamily="18" charset="0"/>
                <a:cs typeface="Times New Roman"/>
              </a:rPr>
              <a:t>Zubeda</a:t>
            </a:r>
            <a:r>
              <a:rPr lang="en-US" sz="1400" dirty="0">
                <a:latin typeface="Calisto MT" panose="02040603050505030304" pitchFamily="18" charset="0"/>
                <a:cs typeface="Times New Roman"/>
              </a:rPr>
              <a:t> Salum</a:t>
            </a:r>
            <a:r>
              <a:rPr lang="en-US" sz="1400" baseline="30000" dirty="0">
                <a:latin typeface="Calisto MT" panose="02040603050505030304" pitchFamily="18" charset="0"/>
                <a:cs typeface="Times New Roman"/>
              </a:rPr>
              <a:t>2</a:t>
            </a:r>
            <a:r>
              <a:rPr lang="en-US" sz="1400" dirty="0">
                <a:latin typeface="Calisto MT" panose="02040603050505030304" pitchFamily="18" charset="0"/>
                <a:cs typeface="Times New Roman"/>
              </a:rPr>
              <a:t>, Cosmas Muya</a:t>
            </a:r>
            <a:r>
              <a:rPr lang="en-US" sz="1400" baseline="30000" dirty="0">
                <a:latin typeface="Calisto MT" panose="02040603050505030304" pitchFamily="18" charset="0"/>
                <a:cs typeface="Times New Roman"/>
              </a:rPr>
              <a:t>1</a:t>
            </a:r>
            <a:r>
              <a:rPr lang="en-US" sz="1400" dirty="0">
                <a:latin typeface="Calisto MT" panose="02040603050505030304" pitchFamily="18" charset="0"/>
                <a:cs typeface="Times New Roman"/>
              </a:rPr>
              <a:t>, Solomon Mwaigwisya</a:t>
            </a:r>
            <a:r>
              <a:rPr lang="en-US" sz="1400" baseline="30000" dirty="0">
                <a:latin typeface="Calisto MT" panose="02040603050505030304" pitchFamily="18" charset="0"/>
                <a:cs typeface="Times New Roman"/>
              </a:rPr>
              <a:t>1</a:t>
            </a:r>
            <a:r>
              <a:rPr lang="en-US" sz="1400" dirty="0">
                <a:latin typeface="Calisto MT" panose="02040603050505030304" pitchFamily="18" charset="0"/>
                <a:cs typeface="Times New Roman"/>
              </a:rPr>
              <a:t>, Mary Mtui</a:t>
            </a:r>
            <a:r>
              <a:rPr lang="en-US" sz="1400" baseline="30000" dirty="0">
                <a:latin typeface="Calisto MT" panose="02040603050505030304" pitchFamily="18" charset="0"/>
                <a:cs typeface="Times New Roman"/>
              </a:rPr>
              <a:t>2</a:t>
            </a:r>
            <a:r>
              <a:rPr lang="en-US" sz="1400" dirty="0">
                <a:latin typeface="Calisto MT" panose="02040603050505030304" pitchFamily="18" charset="0"/>
                <a:cs typeface="Times New Roman"/>
              </a:rPr>
              <a:t>, Ferdinand Matata</a:t>
            </a:r>
            <a:r>
              <a:rPr lang="en-US" sz="1400" baseline="30000" dirty="0">
                <a:latin typeface="Calisto MT" panose="02040603050505030304" pitchFamily="18" charset="0"/>
                <a:cs typeface="Times New Roman"/>
              </a:rPr>
              <a:t>3</a:t>
            </a:r>
            <a:r>
              <a:rPr lang="en-US" sz="1400" dirty="0">
                <a:latin typeface="Calisto MT" panose="02040603050505030304" pitchFamily="18" charset="0"/>
                <a:cs typeface="Times New Roman"/>
              </a:rPr>
              <a:t>, </a:t>
            </a:r>
            <a:r>
              <a:rPr lang="en-US" sz="1400" dirty="0" err="1">
                <a:latin typeface="Calisto MT" panose="02040603050505030304" pitchFamily="18" charset="0"/>
                <a:cs typeface="Times New Roman"/>
              </a:rPr>
              <a:t>Omary</a:t>
            </a:r>
            <a:r>
              <a:rPr lang="en-US" sz="1400" dirty="0">
                <a:latin typeface="Calisto MT" panose="02040603050505030304" pitchFamily="18" charset="0"/>
                <a:cs typeface="Times New Roman"/>
              </a:rPr>
              <a:t> Mbwambo</a:t>
            </a:r>
            <a:r>
              <a:rPr lang="en-US" sz="1400" baseline="30000" dirty="0">
                <a:latin typeface="Calisto MT" panose="02040603050505030304" pitchFamily="18" charset="0"/>
                <a:cs typeface="Times New Roman"/>
              </a:rPr>
              <a:t>2</a:t>
            </a:r>
            <a:r>
              <a:rPr lang="en-US" sz="1400" dirty="0">
                <a:latin typeface="Calisto MT" panose="02040603050505030304" pitchFamily="18" charset="0"/>
                <a:cs typeface="Times New Roman"/>
              </a:rPr>
              <a:t>, Simon Gamaya</a:t>
            </a:r>
            <a:r>
              <a:rPr lang="en-US" sz="1400" baseline="30000" dirty="0">
                <a:latin typeface="Calisto MT" panose="02040603050505030304" pitchFamily="18" charset="0"/>
                <a:cs typeface="Times New Roman"/>
              </a:rPr>
              <a:t>2  </a:t>
            </a:r>
            <a:r>
              <a:rPr lang="en-US" sz="1400" dirty="0">
                <a:latin typeface="Calisto MT" panose="02040603050505030304" pitchFamily="18" charset="0"/>
                <a:cs typeface="Times New Roman"/>
              </a:rPr>
              <a:t>Emmanuel Mtete</a:t>
            </a:r>
            <a:r>
              <a:rPr lang="en-US" sz="1400" baseline="30000" dirty="0">
                <a:latin typeface="Calisto MT" panose="02040603050505030304" pitchFamily="18" charset="0"/>
                <a:cs typeface="Times New Roman"/>
              </a:rPr>
              <a:t>4</a:t>
            </a:r>
            <a:r>
              <a:rPr lang="en-US" sz="1400" dirty="0">
                <a:latin typeface="Calisto MT" panose="02040603050505030304" pitchFamily="18" charset="0"/>
                <a:cs typeface="Times New Roman"/>
              </a:rPr>
              <a:t>, Lilian Shija</a:t>
            </a:r>
            <a:r>
              <a:rPr lang="en-US" sz="1400" baseline="30000" dirty="0">
                <a:latin typeface="Calisto MT" panose="02040603050505030304" pitchFamily="18" charset="0"/>
                <a:cs typeface="Times New Roman"/>
              </a:rPr>
              <a:t>4</a:t>
            </a:r>
            <a:r>
              <a:rPr lang="en-US" sz="1400" dirty="0">
                <a:latin typeface="Calisto MT" panose="02040603050505030304" pitchFamily="18" charset="0"/>
                <a:cs typeface="Times New Roman"/>
              </a:rPr>
              <a:t>, Amani Shao</a:t>
            </a:r>
            <a:r>
              <a:rPr lang="en-US" sz="1400" baseline="30000" dirty="0">
                <a:latin typeface="Calisto MT" panose="02040603050505030304" pitchFamily="18" charset="0"/>
                <a:cs typeface="Times New Roman"/>
              </a:rPr>
              <a:t>1</a:t>
            </a:r>
            <a:r>
              <a:rPr lang="en-US" sz="1400" dirty="0">
                <a:latin typeface="Calisto MT" panose="02040603050505030304" pitchFamily="18" charset="0"/>
                <a:cs typeface="Times New Roman"/>
              </a:rPr>
              <a:t>, Nzovu Ulenga</a:t>
            </a:r>
            <a:r>
              <a:rPr lang="en-US" sz="1400" baseline="30000" dirty="0">
                <a:latin typeface="Calisto MT" panose="02040603050505030304" pitchFamily="18" charset="0"/>
                <a:cs typeface="Times New Roman"/>
              </a:rPr>
              <a:t>1</a:t>
            </a:r>
            <a:r>
              <a:rPr lang="en-US" sz="1400" dirty="0">
                <a:latin typeface="Calisto MT" panose="02040603050505030304" pitchFamily="18" charset="0"/>
                <a:cs typeface="Times New Roman"/>
              </a:rPr>
              <a:t>David Sando</a:t>
            </a:r>
            <a:r>
              <a:rPr lang="en-US" sz="1400" baseline="30000" dirty="0">
                <a:latin typeface="Calisto MT" panose="02040603050505030304" pitchFamily="18" charset="0"/>
                <a:cs typeface="Times New Roman"/>
              </a:rPr>
              <a:t>1</a:t>
            </a:r>
            <a:r>
              <a:rPr lang="en-US" sz="1400" dirty="0">
                <a:latin typeface="Calisto MT" panose="02040603050505030304" pitchFamily="18" charset="0"/>
                <a:cs typeface="Times New Roman"/>
              </a:rPr>
              <a:t>, David Temba</a:t>
            </a:r>
            <a:r>
              <a:rPr lang="en-US" sz="1400" baseline="30000" dirty="0">
                <a:latin typeface="Calisto MT" panose="02040603050505030304" pitchFamily="18" charset="0"/>
                <a:cs typeface="Times New Roman"/>
              </a:rPr>
              <a:t>1</a:t>
            </a:r>
            <a:r>
              <a:rPr lang="en-US" sz="1400" dirty="0">
                <a:latin typeface="Calisto MT" panose="02040603050505030304" pitchFamily="18" charset="0"/>
                <a:cs typeface="Times New Roman"/>
              </a:rPr>
              <a:t> </a:t>
            </a:r>
            <a:endParaRPr lang="en-TZ" sz="1400" dirty="0">
              <a:latin typeface="Calisto MT" panose="02040603050505030304" pitchFamily="18" charset="0"/>
              <a:cs typeface="Times New Roman"/>
            </a:endParaRPr>
          </a:p>
          <a:p>
            <a:pPr algn="just">
              <a:lnSpc>
                <a:spcPct val="90000"/>
              </a:lnSpc>
              <a:spcBef>
                <a:spcPts val="1000"/>
              </a:spcBef>
              <a:spcAft>
                <a:spcPts val="800"/>
              </a:spcAft>
            </a:pPr>
            <a:r>
              <a:rPr lang="en-US" sz="1400" b="1" dirty="0">
                <a:latin typeface="Calisto MT" panose="02040603050505030304" pitchFamily="18" charset="0"/>
                <a:cs typeface="Times New Roman"/>
              </a:rPr>
              <a:t>Affiliation: </a:t>
            </a:r>
            <a:r>
              <a:rPr lang="en-US" sz="1400" dirty="0">
                <a:latin typeface="Calisto MT" panose="02040603050505030304" pitchFamily="18" charset="0"/>
                <a:cs typeface="Times New Roman"/>
              </a:rPr>
              <a:t>1. Management and Development for Health, Dar es Salaam, Tanzania 2. Ministry of Health, Dodoma-Tanzania 3. President's Office, Regional Administration and Local Government Tanzania (PO-RALG), 4. Division of Global HIV and TB, U.S. Centers for Disease Control and Prevention, Tanzania. </a:t>
            </a:r>
            <a:endParaRPr lang="en-GB" sz="1400" dirty="0">
              <a:latin typeface="Calisto MT" panose="02040603050505030304" pitchFamily="18" charset="0"/>
              <a:cs typeface="Times New Roman"/>
            </a:endParaRPr>
          </a:p>
          <a:p>
            <a:pPr algn="ctr">
              <a:lnSpc>
                <a:spcPct val="90000"/>
              </a:lnSpc>
              <a:spcBef>
                <a:spcPts val="1000"/>
              </a:spcBef>
              <a:spcAft>
                <a:spcPts val="800"/>
              </a:spcAft>
            </a:pPr>
            <a:r>
              <a:rPr lang="en-US" b="1" dirty="0">
                <a:latin typeface="Calisto MT" panose="02040603050505030304" pitchFamily="18" charset="0"/>
              </a:rPr>
              <a:t>Presenter: Magreth Antony</a:t>
            </a:r>
            <a:endParaRPr lang="en-TZ" b="1" dirty="0">
              <a:latin typeface="Calisto MT" panose="02040603050505030304" pitchFamily="18" charset="0"/>
            </a:endParaRPr>
          </a:p>
        </p:txBody>
      </p:sp>
      <p:sp>
        <p:nvSpPr>
          <p:cNvPr id="8" name="Title 2">
            <a:extLst>
              <a:ext uri="{FF2B5EF4-FFF2-40B4-BE49-F238E27FC236}">
                <a16:creationId xmlns:a16="http://schemas.microsoft.com/office/drawing/2014/main" id="{ADCB8A9B-83D0-435C-B4B2-3030F6F6E870}"/>
              </a:ext>
            </a:extLst>
          </p:cNvPr>
          <p:cNvSpPr txBox="1">
            <a:spLocks/>
          </p:cNvSpPr>
          <p:nvPr/>
        </p:nvSpPr>
        <p:spPr>
          <a:xfrm>
            <a:off x="320455" y="4452620"/>
            <a:ext cx="11308221" cy="21785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75000"/>
                  </a:schemeClr>
                </a:solidFill>
                <a:latin typeface="Century Gothic" panose="020B0502020202020204" pitchFamily="34" charset="0"/>
                <a:ea typeface="+mj-ea"/>
                <a:cs typeface="+mj-cs"/>
              </a:defRPr>
            </a:lvl1pPr>
          </a:lstStyle>
          <a:p>
            <a:pPr algn="ctr"/>
            <a:endParaRPr lang="en-TZ" sz="3600" b="1" dirty="0">
              <a:solidFill>
                <a:schemeClr val="tx1"/>
              </a:solidFill>
            </a:endParaRPr>
          </a:p>
        </p:txBody>
      </p:sp>
      <p:pic>
        <p:nvPicPr>
          <p:cNvPr id="7" name="Picture 6">
            <a:extLst>
              <a:ext uri="{FF2B5EF4-FFF2-40B4-BE49-F238E27FC236}">
                <a16:creationId xmlns:a16="http://schemas.microsoft.com/office/drawing/2014/main" id="{916F13B2-E63C-4635-A949-9C2B059BD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821" y="308260"/>
            <a:ext cx="1898469" cy="741085"/>
          </a:xfrm>
          <a:prstGeom prst="rect">
            <a:avLst/>
          </a:prstGeom>
        </p:spPr>
      </p:pic>
      <p:pic>
        <p:nvPicPr>
          <p:cNvPr id="10" name="Picture 9">
            <a:extLst>
              <a:ext uri="{FF2B5EF4-FFF2-40B4-BE49-F238E27FC236}">
                <a16:creationId xmlns:a16="http://schemas.microsoft.com/office/drawing/2014/main" id="{7B81A13C-5F89-44F0-A6F7-4E1DAA189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375" y="186336"/>
            <a:ext cx="1287099" cy="826172"/>
          </a:xfrm>
          <a:prstGeom prst="rect">
            <a:avLst/>
          </a:prstGeom>
        </p:spPr>
      </p:pic>
      <p:pic>
        <p:nvPicPr>
          <p:cNvPr id="12" name="Picture 11">
            <a:extLst>
              <a:ext uri="{FF2B5EF4-FFF2-40B4-BE49-F238E27FC236}">
                <a16:creationId xmlns:a16="http://schemas.microsoft.com/office/drawing/2014/main" id="{0F90D216-9A24-40F1-90E0-CC4FC7036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703" y="186336"/>
            <a:ext cx="870419" cy="860528"/>
          </a:xfrm>
          <a:prstGeom prst="rect">
            <a:avLst/>
          </a:prstGeom>
        </p:spPr>
      </p:pic>
      <p:pic>
        <p:nvPicPr>
          <p:cNvPr id="16" name="Picture 15">
            <a:extLst>
              <a:ext uri="{FF2B5EF4-FFF2-40B4-BE49-F238E27FC236}">
                <a16:creationId xmlns:a16="http://schemas.microsoft.com/office/drawing/2014/main" id="{72BDA920-025D-464A-B12B-C46F43CFE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566" y="325736"/>
            <a:ext cx="870419" cy="686292"/>
          </a:xfrm>
          <a:prstGeom prst="rect">
            <a:avLst/>
          </a:prstGeom>
        </p:spPr>
      </p:pic>
    </p:spTree>
    <p:extLst>
      <p:ext uri="{BB962C8B-B14F-4D97-AF65-F5344CB8AC3E}">
        <p14:creationId xmlns:p14="http://schemas.microsoft.com/office/powerpoint/2010/main" val="426323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E0848-46F7-431C-BA2F-1B763D6A7861}"/>
              </a:ext>
            </a:extLst>
          </p:cNvPr>
          <p:cNvPicPr>
            <a:picLocks noChangeAspect="1"/>
          </p:cNvPicPr>
          <p:nvPr/>
        </p:nvPicPr>
        <p:blipFill>
          <a:blip r:embed="rId2"/>
          <a:stretch>
            <a:fillRect/>
          </a:stretch>
        </p:blipFill>
        <p:spPr>
          <a:xfrm>
            <a:off x="3811604" y="1204332"/>
            <a:ext cx="8240360" cy="5027862"/>
          </a:xfrm>
          <a:prstGeom prst="rect">
            <a:avLst/>
          </a:prstGeom>
        </p:spPr>
      </p:pic>
      <p:pic>
        <p:nvPicPr>
          <p:cNvPr id="5" name="Picture 4">
            <a:extLst>
              <a:ext uri="{FF2B5EF4-FFF2-40B4-BE49-F238E27FC236}">
                <a16:creationId xmlns:a16="http://schemas.microsoft.com/office/drawing/2014/main" id="{5BEE3D89-88B6-460C-A9FC-357555E8D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821" y="308260"/>
            <a:ext cx="1898469" cy="741085"/>
          </a:xfrm>
          <a:prstGeom prst="rect">
            <a:avLst/>
          </a:prstGeom>
        </p:spPr>
      </p:pic>
      <p:pic>
        <p:nvPicPr>
          <p:cNvPr id="6" name="Picture 5">
            <a:extLst>
              <a:ext uri="{FF2B5EF4-FFF2-40B4-BE49-F238E27FC236}">
                <a16:creationId xmlns:a16="http://schemas.microsoft.com/office/drawing/2014/main" id="{91EBF418-B8EA-4ADA-A91C-868F904BA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375" y="186336"/>
            <a:ext cx="1287099" cy="826172"/>
          </a:xfrm>
          <a:prstGeom prst="rect">
            <a:avLst/>
          </a:prstGeom>
        </p:spPr>
      </p:pic>
      <p:pic>
        <p:nvPicPr>
          <p:cNvPr id="7" name="Picture 6">
            <a:extLst>
              <a:ext uri="{FF2B5EF4-FFF2-40B4-BE49-F238E27FC236}">
                <a16:creationId xmlns:a16="http://schemas.microsoft.com/office/drawing/2014/main" id="{CDCF2E09-41B3-41F6-A1D1-914378B14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703" y="186336"/>
            <a:ext cx="870419" cy="860528"/>
          </a:xfrm>
          <a:prstGeom prst="rect">
            <a:avLst/>
          </a:prstGeom>
        </p:spPr>
      </p:pic>
      <p:pic>
        <p:nvPicPr>
          <p:cNvPr id="8" name="Picture 7">
            <a:extLst>
              <a:ext uri="{FF2B5EF4-FFF2-40B4-BE49-F238E27FC236}">
                <a16:creationId xmlns:a16="http://schemas.microsoft.com/office/drawing/2014/main" id="{EC4C6BE0-21E9-45EE-BAD8-342493DE82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566" y="325736"/>
            <a:ext cx="870419" cy="686292"/>
          </a:xfrm>
          <a:prstGeom prst="rect">
            <a:avLst/>
          </a:prstGeom>
        </p:spPr>
      </p:pic>
      <p:sp>
        <p:nvSpPr>
          <p:cNvPr id="4" name="Content Placeholder 2">
            <a:extLst>
              <a:ext uri="{FF2B5EF4-FFF2-40B4-BE49-F238E27FC236}">
                <a16:creationId xmlns:a16="http://schemas.microsoft.com/office/drawing/2014/main" id="{C668DA12-A144-A19C-84BD-7A63312C5323}"/>
              </a:ext>
            </a:extLst>
          </p:cNvPr>
          <p:cNvSpPr txBox="1">
            <a:spLocks/>
          </p:cNvSpPr>
          <p:nvPr/>
        </p:nvSpPr>
        <p:spPr>
          <a:xfrm>
            <a:off x="906302" y="2174489"/>
            <a:ext cx="3884296" cy="35836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200" b="1" dirty="0">
                <a:solidFill>
                  <a:schemeClr val="tx1"/>
                </a:solidFill>
                <a:latin typeface="Calisto MT" panose="02040603050505030304" pitchFamily="18" charset="0"/>
              </a:rPr>
              <a:t>Presentation Outline</a:t>
            </a:r>
          </a:p>
          <a:p>
            <a:r>
              <a:rPr lang="en-US" sz="2200" dirty="0">
                <a:solidFill>
                  <a:schemeClr val="tx1"/>
                </a:solidFill>
                <a:latin typeface="Calisto MT" panose="02040603050505030304" pitchFamily="18" charset="0"/>
              </a:rPr>
              <a:t>1. </a:t>
            </a:r>
            <a:r>
              <a:rPr lang="en-US" sz="2200" dirty="0">
                <a:solidFill>
                  <a:schemeClr val="tx1"/>
                </a:solidFill>
                <a:latin typeface="Calisto MT" panose="02040603050505030304" pitchFamily="18" charset="0"/>
                <a:cs typeface="Times New Roman"/>
              </a:rPr>
              <a:t>Introduction</a:t>
            </a:r>
          </a:p>
          <a:p>
            <a:r>
              <a:rPr lang="en-US" sz="2200" dirty="0">
                <a:solidFill>
                  <a:schemeClr val="tx1"/>
                </a:solidFill>
                <a:latin typeface="Calisto MT" panose="02040603050505030304" pitchFamily="18" charset="0"/>
              </a:rPr>
              <a:t>2. Methodology</a:t>
            </a:r>
          </a:p>
          <a:p>
            <a:r>
              <a:rPr lang="en-US" sz="2200" dirty="0">
                <a:solidFill>
                  <a:schemeClr val="tx1"/>
                </a:solidFill>
                <a:latin typeface="Calisto MT" panose="02040603050505030304" pitchFamily="18" charset="0"/>
              </a:rPr>
              <a:t>3. Results</a:t>
            </a:r>
          </a:p>
          <a:p>
            <a:r>
              <a:rPr lang="en-US" sz="2200" dirty="0">
                <a:solidFill>
                  <a:schemeClr val="tx1"/>
                </a:solidFill>
                <a:latin typeface="Calisto MT" panose="02040603050505030304" pitchFamily="18" charset="0"/>
              </a:rPr>
              <a:t>4. Conclusion</a:t>
            </a:r>
          </a:p>
          <a:p>
            <a:r>
              <a:rPr lang="en-US" sz="2200" dirty="0">
                <a:solidFill>
                  <a:schemeClr val="tx1"/>
                </a:solidFill>
                <a:latin typeface="Calisto MT" panose="02040603050505030304" pitchFamily="18" charset="0"/>
              </a:rPr>
              <a:t>5. Recommendations</a:t>
            </a:r>
          </a:p>
          <a:p>
            <a:r>
              <a:rPr lang="en-US" sz="2200" dirty="0">
                <a:solidFill>
                  <a:schemeClr val="tx1"/>
                </a:solidFill>
                <a:latin typeface="Calisto MT" panose="02040603050505030304" pitchFamily="18" charset="0"/>
              </a:rPr>
              <a:t>6. </a:t>
            </a:r>
            <a:r>
              <a:rPr lang="en-US" sz="2200" dirty="0">
                <a:solidFill>
                  <a:schemeClr val="tx1"/>
                </a:solidFill>
                <a:latin typeface="Calisto MT" panose="02040603050505030304" pitchFamily="18" charset="0"/>
                <a:cs typeface="Times New Roman"/>
              </a:rPr>
              <a:t>Acknowledgment</a:t>
            </a:r>
          </a:p>
          <a:p>
            <a:endParaRPr lang="en-US" sz="1600" dirty="0"/>
          </a:p>
        </p:txBody>
      </p:sp>
    </p:spTree>
    <p:extLst>
      <p:ext uri="{BB962C8B-B14F-4D97-AF65-F5344CB8AC3E}">
        <p14:creationId xmlns:p14="http://schemas.microsoft.com/office/powerpoint/2010/main" val="400912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668DA12-A144-A19C-84BD-7A63312C5323}"/>
              </a:ext>
            </a:extLst>
          </p:cNvPr>
          <p:cNvSpPr txBox="1">
            <a:spLocks/>
          </p:cNvSpPr>
          <p:nvPr/>
        </p:nvSpPr>
        <p:spPr>
          <a:xfrm>
            <a:off x="628378" y="1204332"/>
            <a:ext cx="5657848" cy="516163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500" b="1" dirty="0">
                <a:solidFill>
                  <a:schemeClr val="tx1"/>
                </a:solidFill>
                <a:latin typeface="Calisto MT" panose="02040603050505030304" pitchFamily="18" charset="0"/>
                <a:cs typeface="Times New Roman"/>
              </a:rPr>
              <a:t>Introduction</a:t>
            </a:r>
          </a:p>
          <a:p>
            <a:pPr marL="342900" indent="-342900">
              <a:buFont typeface="Arial" panose="020B0604020202020204" pitchFamily="34" charset="0"/>
              <a:buChar char="•"/>
            </a:pPr>
            <a:r>
              <a:rPr lang="en-GB" sz="1500" dirty="0">
                <a:solidFill>
                  <a:schemeClr val="tx1"/>
                </a:solidFill>
                <a:latin typeface="Calisto MT" panose="02040603050505030304" pitchFamily="18" charset="0"/>
                <a:cs typeface="Times New Roman"/>
              </a:rPr>
              <a:t>UNAIDS' goal of identifying 95% of HIV cases for epidemic control is reliant on having testing competencies.</a:t>
            </a:r>
          </a:p>
          <a:p>
            <a:pPr marL="342900" indent="-342900">
              <a:buFont typeface="Arial" panose="020B0604020202020204" pitchFamily="34" charset="0"/>
              <a:buChar char="•"/>
            </a:pPr>
            <a:r>
              <a:rPr lang="en-GB" sz="1500" dirty="0">
                <a:solidFill>
                  <a:schemeClr val="tx1"/>
                </a:solidFill>
                <a:latin typeface="Calisto MT" panose="02040603050505030304" pitchFamily="18" charset="0"/>
                <a:cs typeface="Times New Roman"/>
              </a:rPr>
              <a:t>Tanzania introduced the project ECHO training model in 2016 to address the shortage of skilled, qualified, and certified rapid HIV testers</a:t>
            </a:r>
            <a:r>
              <a:rPr lang="en-US" sz="1500" dirty="0">
                <a:solidFill>
                  <a:schemeClr val="tx1"/>
                </a:solidFill>
                <a:latin typeface="Calisto MT" panose="02040603050505030304" pitchFamily="18" charset="0"/>
                <a:cs typeface="Times New Roman"/>
              </a:rPr>
              <a:t>. </a:t>
            </a:r>
          </a:p>
          <a:p>
            <a:pPr marL="342900" indent="-342900">
              <a:buFont typeface="Arial" panose="020B0604020202020204" pitchFamily="34" charset="0"/>
              <a:buChar char="•"/>
            </a:pPr>
            <a:r>
              <a:rPr lang="en-US" sz="1500" dirty="0">
                <a:solidFill>
                  <a:schemeClr val="tx1"/>
                </a:solidFill>
                <a:latin typeface="Calisto MT" panose="02040603050505030304" pitchFamily="18" charset="0"/>
                <a:cs typeface="Times New Roman"/>
              </a:rPr>
              <a:t>Previously, the training was conducted in classes, and in most facilities same participants were attending training given the primary objective of getting Incentives which caused the low coverage of Certified Testers.</a:t>
            </a:r>
          </a:p>
          <a:p>
            <a:pPr marL="342900" indent="-342900">
              <a:buFont typeface="Arial" panose="020B0604020202020204" pitchFamily="34" charset="0"/>
              <a:buChar char="•"/>
            </a:pPr>
            <a:r>
              <a:rPr lang="en-GB" sz="1500" dirty="0">
                <a:solidFill>
                  <a:schemeClr val="tx1"/>
                </a:solidFill>
                <a:latin typeface="Calisto MT" panose="02040603050505030304" pitchFamily="18" charset="0"/>
                <a:cs typeface="Times New Roman"/>
              </a:rPr>
              <a:t>However, there remains a notable dearth of describing the program's success.</a:t>
            </a:r>
          </a:p>
          <a:p>
            <a:pPr marL="342900" indent="-342900">
              <a:buFont typeface="Arial" panose="020B0604020202020204" pitchFamily="34" charset="0"/>
              <a:buChar char="•"/>
            </a:pPr>
            <a:r>
              <a:rPr lang="en-GB" sz="1500" dirty="0">
                <a:solidFill>
                  <a:schemeClr val="tx1"/>
                </a:solidFill>
                <a:latin typeface="Calisto MT" panose="02040603050505030304" pitchFamily="18" charset="0"/>
                <a:cs typeface="Times New Roman"/>
              </a:rPr>
              <a:t>This study delves into the success of expediting non-laboratory HIVRT tester certification through the ECHO Training program.</a:t>
            </a:r>
          </a:p>
          <a:p>
            <a:r>
              <a:rPr lang="en-US" sz="1500" b="1" dirty="0">
                <a:solidFill>
                  <a:schemeClr val="tx1"/>
                </a:solidFill>
                <a:latin typeface="Calisto MT" panose="02040603050505030304" pitchFamily="18" charset="0"/>
                <a:cs typeface="Times New Roman"/>
              </a:rPr>
              <a:t>Methodology</a:t>
            </a:r>
          </a:p>
          <a:p>
            <a:pPr marL="285750" indent="-285750">
              <a:buFont typeface="Arial" panose="020B0604020202020204" pitchFamily="34" charset="0"/>
              <a:buChar char="•"/>
            </a:pPr>
            <a:r>
              <a:rPr lang="en-GB" sz="1500" dirty="0">
                <a:solidFill>
                  <a:schemeClr val="tx1"/>
                </a:solidFill>
                <a:latin typeface="Calisto MT" panose="02040603050505030304" pitchFamily="18" charset="0"/>
              </a:rPr>
              <a:t>A retrospective analysis utilized national non-laboratory HIVRT tester data from the </a:t>
            </a:r>
            <a:r>
              <a:rPr lang="en-GB" sz="1500" dirty="0" err="1">
                <a:solidFill>
                  <a:schemeClr val="tx1"/>
                </a:solidFill>
                <a:latin typeface="Calisto MT" panose="02040603050505030304" pitchFamily="18" charset="0"/>
              </a:rPr>
              <a:t>i</a:t>
            </a:r>
            <a:r>
              <a:rPr lang="en-GB" sz="1500" dirty="0">
                <a:solidFill>
                  <a:schemeClr val="tx1"/>
                </a:solidFill>
                <a:latin typeface="Calisto MT" panose="02040603050505030304" pitchFamily="18" charset="0"/>
              </a:rPr>
              <a:t>-</a:t>
            </a:r>
            <a:r>
              <a:rPr lang="en-GB" sz="1500" dirty="0">
                <a:solidFill>
                  <a:schemeClr val="tx1"/>
                </a:solidFill>
                <a:latin typeface="Calisto MT" panose="02040603050505030304" pitchFamily="18" charset="0"/>
                <a:cs typeface="Times New Roman"/>
              </a:rPr>
              <a:t> ECHO</a:t>
            </a:r>
            <a:r>
              <a:rPr lang="en-GB" sz="1500" dirty="0">
                <a:solidFill>
                  <a:schemeClr val="tx1"/>
                </a:solidFill>
                <a:latin typeface="Calisto MT" panose="02040603050505030304" pitchFamily="18" charset="0"/>
              </a:rPr>
              <a:t> database and MOH annual program reports from 2018 to 2023 to compare the progress of Testers Trained, Eligible for Competency assessment, Assessed and Certified.</a:t>
            </a:r>
          </a:p>
          <a:p>
            <a:pPr marL="285750" indent="-285750">
              <a:buFont typeface="Arial" panose="020B0604020202020204" pitchFamily="34" charset="0"/>
              <a:buChar char="•"/>
            </a:pPr>
            <a:r>
              <a:rPr lang="en-GB" sz="1500" dirty="0">
                <a:solidFill>
                  <a:schemeClr val="tx1"/>
                </a:solidFill>
                <a:latin typeface="Calisto MT" panose="02040603050505030304" pitchFamily="18" charset="0"/>
              </a:rPr>
              <a:t>Descriptive analyses tracked the annual growth of non-laboratory HIVRT testers' training and certification.</a:t>
            </a:r>
            <a:endParaRPr lang="en-US" sz="1500" dirty="0">
              <a:solidFill>
                <a:schemeClr val="tx1"/>
              </a:solidFill>
              <a:latin typeface="Calisto MT" panose="02040603050505030304" pitchFamily="18" charset="0"/>
            </a:endParaRPr>
          </a:p>
        </p:txBody>
      </p:sp>
      <p:pic>
        <p:nvPicPr>
          <p:cNvPr id="9" name="Picture 8">
            <a:extLst>
              <a:ext uri="{FF2B5EF4-FFF2-40B4-BE49-F238E27FC236}">
                <a16:creationId xmlns:a16="http://schemas.microsoft.com/office/drawing/2014/main" id="{34CC638B-60DC-4635-B8E0-D2D795175B8B}"/>
              </a:ext>
            </a:extLst>
          </p:cNvPr>
          <p:cNvPicPr/>
          <p:nvPr/>
        </p:nvPicPr>
        <p:blipFill>
          <a:blip r:embed="rId2"/>
          <a:stretch>
            <a:fillRect/>
          </a:stretch>
        </p:blipFill>
        <p:spPr>
          <a:xfrm>
            <a:off x="6516566" y="1204332"/>
            <a:ext cx="4721154" cy="2872368"/>
          </a:xfrm>
          <a:prstGeom prst="rect">
            <a:avLst/>
          </a:prstGeom>
        </p:spPr>
      </p:pic>
      <p:pic>
        <p:nvPicPr>
          <p:cNvPr id="10" name="Picture 9">
            <a:extLst>
              <a:ext uri="{FF2B5EF4-FFF2-40B4-BE49-F238E27FC236}">
                <a16:creationId xmlns:a16="http://schemas.microsoft.com/office/drawing/2014/main" id="{F5F991BD-C67D-4626-A2EC-188736C34247}"/>
              </a:ext>
            </a:extLst>
          </p:cNvPr>
          <p:cNvPicPr>
            <a:picLocks noChangeAspect="1"/>
          </p:cNvPicPr>
          <p:nvPr/>
        </p:nvPicPr>
        <p:blipFill>
          <a:blip r:embed="rId3"/>
          <a:stretch>
            <a:fillRect/>
          </a:stretch>
        </p:blipFill>
        <p:spPr>
          <a:xfrm>
            <a:off x="6525603" y="4155836"/>
            <a:ext cx="4721154" cy="2184491"/>
          </a:xfrm>
          <a:prstGeom prst="rect">
            <a:avLst/>
          </a:prstGeom>
        </p:spPr>
      </p:pic>
      <p:pic>
        <p:nvPicPr>
          <p:cNvPr id="5" name="Picture 4">
            <a:extLst>
              <a:ext uri="{FF2B5EF4-FFF2-40B4-BE49-F238E27FC236}">
                <a16:creationId xmlns:a16="http://schemas.microsoft.com/office/drawing/2014/main" id="{586A5816-A496-4A5C-9F10-CCCA8EDD4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21" y="308260"/>
            <a:ext cx="1898469" cy="741085"/>
          </a:xfrm>
          <a:prstGeom prst="rect">
            <a:avLst/>
          </a:prstGeom>
        </p:spPr>
      </p:pic>
      <p:pic>
        <p:nvPicPr>
          <p:cNvPr id="6" name="Picture 5">
            <a:extLst>
              <a:ext uri="{FF2B5EF4-FFF2-40B4-BE49-F238E27FC236}">
                <a16:creationId xmlns:a16="http://schemas.microsoft.com/office/drawing/2014/main" id="{6DE3CF1C-F176-495F-8D48-9C55E6BB8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8375" y="186336"/>
            <a:ext cx="1287099" cy="826172"/>
          </a:xfrm>
          <a:prstGeom prst="rect">
            <a:avLst/>
          </a:prstGeom>
        </p:spPr>
      </p:pic>
      <p:pic>
        <p:nvPicPr>
          <p:cNvPr id="7" name="Picture 6">
            <a:extLst>
              <a:ext uri="{FF2B5EF4-FFF2-40B4-BE49-F238E27FC236}">
                <a16:creationId xmlns:a16="http://schemas.microsoft.com/office/drawing/2014/main" id="{A343887A-B9CA-4480-A2EE-3A6055CD9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703" y="186336"/>
            <a:ext cx="870419" cy="860528"/>
          </a:xfrm>
          <a:prstGeom prst="rect">
            <a:avLst/>
          </a:prstGeom>
        </p:spPr>
      </p:pic>
      <p:pic>
        <p:nvPicPr>
          <p:cNvPr id="8" name="Picture 7">
            <a:extLst>
              <a:ext uri="{FF2B5EF4-FFF2-40B4-BE49-F238E27FC236}">
                <a16:creationId xmlns:a16="http://schemas.microsoft.com/office/drawing/2014/main" id="{C82A6DAE-4867-49CC-BFDB-88E99DB577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6566" y="325736"/>
            <a:ext cx="870419" cy="686292"/>
          </a:xfrm>
          <a:prstGeom prst="rect">
            <a:avLst/>
          </a:prstGeom>
        </p:spPr>
      </p:pic>
    </p:spTree>
    <p:extLst>
      <p:ext uri="{BB962C8B-B14F-4D97-AF65-F5344CB8AC3E}">
        <p14:creationId xmlns:p14="http://schemas.microsoft.com/office/powerpoint/2010/main" val="269838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2CDC480-B55C-4D2D-8DD1-2DD4FC874A56}"/>
              </a:ext>
            </a:extLst>
          </p:cNvPr>
          <p:cNvGraphicFramePr>
            <a:graphicFrameLocks/>
          </p:cNvGraphicFramePr>
          <p:nvPr>
            <p:extLst>
              <p:ext uri="{D42A27DB-BD31-4B8C-83A1-F6EECF244321}">
                <p14:modId xmlns:p14="http://schemas.microsoft.com/office/powerpoint/2010/main" val="628939545"/>
              </p:ext>
            </p:extLst>
          </p:nvPr>
        </p:nvGraphicFramePr>
        <p:xfrm>
          <a:off x="6087285" y="1071028"/>
          <a:ext cx="5800452" cy="2600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6327A08-3A52-4C01-A5DA-61D9510B8DE4}"/>
              </a:ext>
            </a:extLst>
          </p:cNvPr>
          <p:cNvGraphicFramePr>
            <a:graphicFrameLocks/>
          </p:cNvGraphicFramePr>
          <p:nvPr>
            <p:extLst>
              <p:ext uri="{D42A27DB-BD31-4B8C-83A1-F6EECF244321}">
                <p14:modId xmlns:p14="http://schemas.microsoft.com/office/powerpoint/2010/main" val="1229202566"/>
              </p:ext>
            </p:extLst>
          </p:nvPr>
        </p:nvGraphicFramePr>
        <p:xfrm>
          <a:off x="6087284" y="3666725"/>
          <a:ext cx="5800453" cy="2600325"/>
        </p:xfrm>
        <a:graphic>
          <a:graphicData uri="http://schemas.openxmlformats.org/drawingml/2006/chart">
            <c:chart xmlns:c="http://schemas.openxmlformats.org/drawingml/2006/chart" xmlns:r="http://schemas.openxmlformats.org/officeDocument/2006/relationships" r:id="rId3"/>
          </a:graphicData>
        </a:graphic>
      </p:graphicFrame>
      <p:sp>
        <p:nvSpPr>
          <p:cNvPr id="15" name="Content Placeholder 2">
            <a:extLst>
              <a:ext uri="{FF2B5EF4-FFF2-40B4-BE49-F238E27FC236}">
                <a16:creationId xmlns:a16="http://schemas.microsoft.com/office/drawing/2014/main" id="{2AA27BB6-C1CE-4331-ABFE-33A63AFF8FC2}"/>
              </a:ext>
            </a:extLst>
          </p:cNvPr>
          <p:cNvSpPr>
            <a:spLocks noGrp="1"/>
          </p:cNvSpPr>
          <p:nvPr>
            <p:ph idx="1"/>
          </p:nvPr>
        </p:nvSpPr>
        <p:spPr>
          <a:xfrm>
            <a:off x="478971" y="1075526"/>
            <a:ext cx="5529931" cy="5182399"/>
          </a:xfrm>
          <a:ln w="28575">
            <a:solidFill>
              <a:schemeClr val="tx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nSpc>
                <a:spcPct val="100000"/>
              </a:lnSpc>
              <a:buNone/>
            </a:pPr>
            <a:r>
              <a:rPr lang="en-US" sz="1400" b="1" dirty="0">
                <a:solidFill>
                  <a:schemeClr val="tx1"/>
                </a:solidFill>
                <a:latin typeface="Calisto MT" panose="02040603050505030304" pitchFamily="18" charset="0"/>
                <a:cs typeface="Times New Roman"/>
              </a:rPr>
              <a:t>Results</a:t>
            </a:r>
          </a:p>
          <a:p>
            <a:pPr marL="295275" indent="-285750" algn="just">
              <a:lnSpc>
                <a:spcPct val="100000"/>
              </a:lnSpc>
              <a:spcAft>
                <a:spcPts val="1200"/>
              </a:spcAft>
            </a:pPr>
            <a:r>
              <a:rPr lang="en-US" sz="1400" dirty="0">
                <a:solidFill>
                  <a:schemeClr val="tx1"/>
                </a:solidFill>
                <a:latin typeface="Calisto MT" panose="02040603050505030304" pitchFamily="18" charset="0"/>
                <a:cs typeface="Times New Roman"/>
              </a:rPr>
              <a:t>ECHO modality contributed to </a:t>
            </a:r>
            <a:r>
              <a:rPr lang="en-US" sz="1400" b="1" dirty="0">
                <a:solidFill>
                  <a:schemeClr val="tx1"/>
                </a:solidFill>
                <a:latin typeface="Calisto MT" panose="02040603050505030304" pitchFamily="18" charset="0"/>
                <a:cs typeface="Times New Roman"/>
              </a:rPr>
              <a:t>47% </a:t>
            </a:r>
            <a:r>
              <a:rPr lang="en-US" sz="1400" dirty="0">
                <a:solidFill>
                  <a:schemeClr val="tx1"/>
                </a:solidFill>
                <a:latin typeface="Calisto MT" panose="02040603050505030304" pitchFamily="18" charset="0"/>
                <a:cs typeface="Times New Roman"/>
              </a:rPr>
              <a:t>of Certified Testers compared to</a:t>
            </a:r>
            <a:r>
              <a:rPr lang="en-US" sz="1400" b="1" dirty="0">
                <a:solidFill>
                  <a:schemeClr val="tx1"/>
                </a:solidFill>
                <a:latin typeface="Calisto MT" panose="02040603050505030304" pitchFamily="18" charset="0"/>
                <a:cs typeface="Times New Roman"/>
              </a:rPr>
              <a:t> 8% </a:t>
            </a:r>
            <a:r>
              <a:rPr lang="en-US" sz="1400" dirty="0">
                <a:solidFill>
                  <a:schemeClr val="tx1"/>
                </a:solidFill>
                <a:latin typeface="Calisto MT" panose="02040603050505030304" pitchFamily="18" charset="0"/>
                <a:cs typeface="Times New Roman"/>
              </a:rPr>
              <a:t>from In-class training, which shows a yield of </a:t>
            </a:r>
            <a:r>
              <a:rPr lang="en-US" sz="1400" b="1" dirty="0">
                <a:solidFill>
                  <a:schemeClr val="tx1"/>
                </a:solidFill>
                <a:latin typeface="Calisto MT" panose="02040603050505030304" pitchFamily="18" charset="0"/>
                <a:cs typeface="Times New Roman"/>
              </a:rPr>
              <a:t>34% </a:t>
            </a:r>
            <a:r>
              <a:rPr lang="en-US" sz="1400" dirty="0">
                <a:solidFill>
                  <a:schemeClr val="tx1"/>
                </a:solidFill>
                <a:latin typeface="Calisto MT" panose="02040603050505030304" pitchFamily="18" charset="0"/>
                <a:cs typeface="Times New Roman"/>
              </a:rPr>
              <a:t>greater than by comparing the progress of 4 years consecutively.</a:t>
            </a:r>
          </a:p>
          <a:p>
            <a:pPr marL="295275" indent="-285750" algn="just">
              <a:lnSpc>
                <a:spcPct val="100000"/>
              </a:lnSpc>
              <a:spcAft>
                <a:spcPts val="1200"/>
              </a:spcAft>
            </a:pPr>
            <a:r>
              <a:rPr lang="en-US" sz="1400" dirty="0">
                <a:solidFill>
                  <a:schemeClr val="tx1"/>
                </a:solidFill>
                <a:latin typeface="Calisto MT" panose="02040603050505030304" pitchFamily="18" charset="0"/>
                <a:cs typeface="Times New Roman"/>
              </a:rPr>
              <a:t>Between Jan- 2019 to Dec-2022, </a:t>
            </a:r>
            <a:r>
              <a:rPr lang="en-GB" sz="1400" dirty="0">
                <a:solidFill>
                  <a:schemeClr val="tx1"/>
                </a:solidFill>
                <a:latin typeface="Calisto MT" panose="02040603050505030304" pitchFamily="18" charset="0"/>
                <a:cs typeface="Times New Roman"/>
              </a:rPr>
              <a:t>a total of 22,318 HIVRT testers were trained, with </a:t>
            </a:r>
            <a:r>
              <a:rPr lang="en-GB" sz="1400" b="1" dirty="0">
                <a:solidFill>
                  <a:schemeClr val="tx1"/>
                </a:solidFill>
                <a:latin typeface="Calisto MT" panose="02040603050505030304" pitchFamily="18" charset="0"/>
                <a:cs typeface="Times New Roman"/>
              </a:rPr>
              <a:t>9,597</a:t>
            </a:r>
            <a:r>
              <a:rPr lang="en-GB" sz="1400" dirty="0">
                <a:solidFill>
                  <a:schemeClr val="tx1"/>
                </a:solidFill>
                <a:latin typeface="Calisto MT" panose="02040603050505030304" pitchFamily="18" charset="0"/>
                <a:cs typeface="Times New Roman"/>
              </a:rPr>
              <a:t> (43%) achieving certification </a:t>
            </a:r>
            <a:r>
              <a:rPr lang="en-US" sz="1400" dirty="0">
                <a:solidFill>
                  <a:schemeClr val="tx1"/>
                </a:solidFill>
                <a:latin typeface="Calisto MT" panose="02040603050505030304" pitchFamily="18" charset="0"/>
                <a:cs typeface="Times New Roman"/>
              </a:rPr>
              <a:t>compared to 2,909 Trained Testers through In-class and </a:t>
            </a:r>
            <a:r>
              <a:rPr lang="en-US" sz="1400" b="1" dirty="0">
                <a:solidFill>
                  <a:schemeClr val="tx1"/>
                </a:solidFill>
                <a:latin typeface="Calisto MT" panose="02040603050505030304" pitchFamily="18" charset="0"/>
                <a:cs typeface="Times New Roman"/>
              </a:rPr>
              <a:t>1,932 </a:t>
            </a:r>
            <a:r>
              <a:rPr lang="en-US" sz="1400" dirty="0">
                <a:solidFill>
                  <a:schemeClr val="tx1"/>
                </a:solidFill>
                <a:latin typeface="Calisto MT" panose="02040603050505030304" pitchFamily="18" charset="0"/>
                <a:cs typeface="Times New Roman"/>
              </a:rPr>
              <a:t>(66%) achieving certification between Jan-2028- Dec 2021 across 26 regions of Tanzania.</a:t>
            </a:r>
          </a:p>
          <a:p>
            <a:pPr marL="342900" indent="-333375" algn="just">
              <a:lnSpc>
                <a:spcPct val="100000"/>
              </a:lnSpc>
              <a:spcAft>
                <a:spcPts val="1200"/>
              </a:spcAft>
              <a:buFont typeface="Arial" panose="020B0604020202020204" pitchFamily="34" charset="0"/>
              <a:buChar char="•"/>
            </a:pPr>
            <a:r>
              <a:rPr lang="en-US" sz="1400" dirty="0">
                <a:solidFill>
                  <a:schemeClr val="tx1"/>
                </a:solidFill>
                <a:latin typeface="Calisto MT" panose="02040603050505030304" pitchFamily="18" charset="0"/>
                <a:cs typeface="Times New Roman"/>
              </a:rPr>
              <a:t>From baseline to follow-up</a:t>
            </a:r>
          </a:p>
          <a:p>
            <a:pPr marL="800100" lvl="2" indent="-333375" algn="just">
              <a:lnSpc>
                <a:spcPct val="100000"/>
              </a:lnSpc>
              <a:spcAft>
                <a:spcPts val="1200"/>
              </a:spcAft>
              <a:buFont typeface="Wingdings" pitchFamily="2" charset="2"/>
              <a:buChar char="ü"/>
            </a:pPr>
            <a:r>
              <a:rPr lang="en-GB" sz="1400" dirty="0">
                <a:solidFill>
                  <a:schemeClr val="tx1"/>
                </a:solidFill>
                <a:latin typeface="Calisto MT" panose="02040603050505030304" pitchFamily="18" charset="0"/>
                <a:cs typeface="Times New Roman"/>
              </a:rPr>
              <a:t>A significant rise of testers with complete training remarked from 2,933 (12%) in 2019 to 14,524 (58%) in 2022. </a:t>
            </a:r>
            <a:endParaRPr lang="en-US" sz="1400" dirty="0">
              <a:solidFill>
                <a:schemeClr val="tx1"/>
              </a:solidFill>
              <a:latin typeface="Calisto MT" panose="02040603050505030304" pitchFamily="18" charset="0"/>
              <a:cs typeface="Times New Roman"/>
            </a:endParaRPr>
          </a:p>
          <a:p>
            <a:pPr marL="800100" lvl="2" indent="-333375" algn="just">
              <a:lnSpc>
                <a:spcPct val="100000"/>
              </a:lnSpc>
              <a:spcAft>
                <a:spcPts val="1200"/>
              </a:spcAft>
              <a:buFont typeface="Wingdings" pitchFamily="2" charset="2"/>
              <a:buChar char="ü"/>
            </a:pPr>
            <a:r>
              <a:rPr lang="en-GB" sz="1400" b="1" dirty="0">
                <a:solidFill>
                  <a:schemeClr val="tx1"/>
                </a:solidFill>
                <a:latin typeface="Calisto MT" panose="02040603050505030304" pitchFamily="18" charset="0"/>
                <a:cs typeface="Times New Roman"/>
              </a:rPr>
              <a:t>33% </a:t>
            </a:r>
            <a:r>
              <a:rPr lang="en-GB" sz="1400" dirty="0">
                <a:solidFill>
                  <a:schemeClr val="tx1"/>
                </a:solidFill>
                <a:latin typeface="Calisto MT" panose="02040603050505030304" pitchFamily="18" charset="0"/>
                <a:cs typeface="Times New Roman"/>
              </a:rPr>
              <a:t>increase in certified testers from 1,322 (5%) in 2019 to 9,597 (39%) in 2022.</a:t>
            </a:r>
          </a:p>
          <a:p>
            <a:pPr marL="800100" lvl="2" indent="-333375" algn="just">
              <a:lnSpc>
                <a:spcPct val="100000"/>
              </a:lnSpc>
              <a:spcAft>
                <a:spcPts val="1200"/>
              </a:spcAft>
              <a:buFont typeface="Wingdings" pitchFamily="2" charset="2"/>
              <a:buChar char="ü"/>
            </a:pPr>
            <a:r>
              <a:rPr lang="en-GB" sz="1400" dirty="0">
                <a:solidFill>
                  <a:schemeClr val="tx1"/>
                </a:solidFill>
                <a:latin typeface="Calisto MT" panose="02040603050505030304" pitchFamily="18" charset="0"/>
                <a:cs typeface="Times New Roman"/>
              </a:rPr>
              <a:t>Identified dominant challenges being incomplete training (35%) and inadequate pass marks (20%). </a:t>
            </a:r>
          </a:p>
        </p:txBody>
      </p:sp>
      <p:pic>
        <p:nvPicPr>
          <p:cNvPr id="5" name="Picture 4">
            <a:extLst>
              <a:ext uri="{FF2B5EF4-FFF2-40B4-BE49-F238E27FC236}">
                <a16:creationId xmlns:a16="http://schemas.microsoft.com/office/drawing/2014/main" id="{53262331-E471-465A-A8FC-131430E01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6821" y="308260"/>
            <a:ext cx="1898469" cy="741085"/>
          </a:xfrm>
          <a:prstGeom prst="rect">
            <a:avLst/>
          </a:prstGeom>
        </p:spPr>
      </p:pic>
      <p:pic>
        <p:nvPicPr>
          <p:cNvPr id="6" name="Picture 5">
            <a:extLst>
              <a:ext uri="{FF2B5EF4-FFF2-40B4-BE49-F238E27FC236}">
                <a16:creationId xmlns:a16="http://schemas.microsoft.com/office/drawing/2014/main" id="{89B97505-4A78-4750-99A5-5F21109A89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8375" y="186336"/>
            <a:ext cx="1287099" cy="826172"/>
          </a:xfrm>
          <a:prstGeom prst="rect">
            <a:avLst/>
          </a:prstGeom>
        </p:spPr>
      </p:pic>
      <p:pic>
        <p:nvPicPr>
          <p:cNvPr id="7" name="Picture 6">
            <a:extLst>
              <a:ext uri="{FF2B5EF4-FFF2-40B4-BE49-F238E27FC236}">
                <a16:creationId xmlns:a16="http://schemas.microsoft.com/office/drawing/2014/main" id="{3F76A455-9459-49C9-A737-A597AF8A5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703" y="186336"/>
            <a:ext cx="870419" cy="860528"/>
          </a:xfrm>
          <a:prstGeom prst="rect">
            <a:avLst/>
          </a:prstGeom>
        </p:spPr>
      </p:pic>
      <p:pic>
        <p:nvPicPr>
          <p:cNvPr id="8" name="Picture 7">
            <a:extLst>
              <a:ext uri="{FF2B5EF4-FFF2-40B4-BE49-F238E27FC236}">
                <a16:creationId xmlns:a16="http://schemas.microsoft.com/office/drawing/2014/main" id="{58ED70B9-1F37-4C68-A7F1-F15533F30C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6566" y="325736"/>
            <a:ext cx="870419" cy="686292"/>
          </a:xfrm>
          <a:prstGeom prst="rect">
            <a:avLst/>
          </a:prstGeom>
        </p:spPr>
      </p:pic>
    </p:spTree>
    <p:extLst>
      <p:ext uri="{BB962C8B-B14F-4D97-AF65-F5344CB8AC3E}">
        <p14:creationId xmlns:p14="http://schemas.microsoft.com/office/powerpoint/2010/main" val="21065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AF4900D-D199-A6D7-E797-2ADAD4B67F32}"/>
              </a:ext>
            </a:extLst>
          </p:cNvPr>
          <p:cNvSpPr txBox="1">
            <a:spLocks/>
          </p:cNvSpPr>
          <p:nvPr/>
        </p:nvSpPr>
        <p:spPr>
          <a:xfrm>
            <a:off x="632388" y="1304692"/>
            <a:ext cx="3027767" cy="4950832"/>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400" b="1" dirty="0">
              <a:latin typeface="Calisto MT" panose="02040603050505030304" pitchFamily="18" charset="0"/>
              <a:cs typeface="Times New Roman"/>
            </a:endParaRPr>
          </a:p>
          <a:p>
            <a:r>
              <a:rPr lang="en-US" sz="1400" b="1" dirty="0">
                <a:latin typeface="Calisto MT" panose="02040603050505030304" pitchFamily="18" charset="0"/>
                <a:cs typeface="Times New Roman"/>
              </a:rPr>
              <a:t>Conclusion</a:t>
            </a:r>
          </a:p>
          <a:p>
            <a:pPr marL="342900" indent="-342900">
              <a:buFont typeface="Arial" panose="020B0604020202020204" pitchFamily="34" charset="0"/>
              <a:buChar char="•"/>
            </a:pPr>
            <a:r>
              <a:rPr lang="en-GB" sz="1400" dirty="0">
                <a:solidFill>
                  <a:schemeClr val="tx1"/>
                </a:solidFill>
                <a:latin typeface="Calisto MT" panose="02040603050505030304" pitchFamily="18" charset="0"/>
                <a:cs typeface="Times New Roman" panose="02020603050405020304" pitchFamily="18" charset="0"/>
              </a:rPr>
              <a:t>Effective utilization of the Project </a:t>
            </a:r>
            <a:r>
              <a:rPr lang="en-GB" sz="1400" dirty="0">
                <a:solidFill>
                  <a:schemeClr val="tx1"/>
                </a:solidFill>
                <a:latin typeface="Calisto MT" panose="02040603050505030304" pitchFamily="18" charset="0"/>
                <a:cs typeface="Times New Roman"/>
              </a:rPr>
              <a:t>E</a:t>
            </a:r>
            <a:r>
              <a:rPr lang="en-GB" sz="1400" dirty="0">
                <a:solidFill>
                  <a:srgbClr val="FF0000"/>
                </a:solidFill>
                <a:latin typeface="Calisto MT" panose="02040603050505030304" pitchFamily="18" charset="0"/>
                <a:cs typeface="Times New Roman"/>
              </a:rPr>
              <a:t>C</a:t>
            </a:r>
            <a:r>
              <a:rPr lang="en-GB" sz="1400" dirty="0">
                <a:solidFill>
                  <a:schemeClr val="tx1"/>
                </a:solidFill>
                <a:latin typeface="Calisto MT" panose="02040603050505030304" pitchFamily="18" charset="0"/>
                <a:cs typeface="Times New Roman"/>
              </a:rPr>
              <a:t>HO</a:t>
            </a:r>
            <a:r>
              <a:rPr lang="en-GB" sz="1400" dirty="0">
                <a:latin typeface="Calisto MT" panose="02040603050505030304" pitchFamily="18" charset="0"/>
                <a:cs typeface="Times New Roman" panose="02020603050405020304" pitchFamily="18" charset="0"/>
              </a:rPr>
              <a:t> </a:t>
            </a:r>
            <a:r>
              <a:rPr lang="en-GB" sz="1400" dirty="0">
                <a:solidFill>
                  <a:schemeClr val="tx1"/>
                </a:solidFill>
                <a:latin typeface="Calisto MT" panose="02040603050505030304" pitchFamily="18" charset="0"/>
                <a:cs typeface="Times New Roman" panose="02020603050405020304" pitchFamily="18" charset="0"/>
              </a:rPr>
              <a:t>approach can rapidly accelerate the capacitation and certification of the non-laboratory HIVRT testers as appreciated to be cost-effective, and less time-consuming.</a:t>
            </a:r>
          </a:p>
          <a:p>
            <a:r>
              <a:rPr lang="en-GB" sz="1400" dirty="0">
                <a:solidFill>
                  <a:schemeClr val="tx1"/>
                </a:solidFill>
                <a:latin typeface="Calisto MT" panose="02040603050505030304" pitchFamily="18" charset="0"/>
                <a:cs typeface="Times New Roman" panose="02020603050405020304" pitchFamily="18" charset="0"/>
              </a:rPr>
              <a:t> </a:t>
            </a:r>
            <a:r>
              <a:rPr lang="en-US" sz="1400" b="1" dirty="0">
                <a:solidFill>
                  <a:schemeClr val="tx1"/>
                </a:solidFill>
                <a:latin typeface="Calisto MT" panose="02040603050505030304" pitchFamily="18" charset="0"/>
                <a:cs typeface="Times New Roman" panose="02020603050405020304" pitchFamily="18" charset="0"/>
              </a:rPr>
              <a:t>Recommendations</a:t>
            </a:r>
          </a:p>
          <a:p>
            <a:pPr marL="342900" indent="-342900">
              <a:buFont typeface="Arial" panose="020B0604020202020204" pitchFamily="34" charset="0"/>
              <a:buChar char="•"/>
            </a:pPr>
            <a:r>
              <a:rPr lang="en-US" sz="1400" dirty="0">
                <a:solidFill>
                  <a:schemeClr val="tx1"/>
                </a:solidFill>
                <a:latin typeface="Calisto MT" panose="02040603050505030304" pitchFamily="18" charset="0"/>
                <a:cs typeface="Times New Roman" panose="02020603050405020304" pitchFamily="18" charset="0"/>
              </a:rPr>
              <a:t>This approach should be scaled up to reach remain untrained and uncertified Testers) to </a:t>
            </a:r>
            <a:r>
              <a:rPr lang="en-GB" sz="1400" dirty="0">
                <a:solidFill>
                  <a:schemeClr val="tx1"/>
                </a:solidFill>
                <a:latin typeface="Calisto MT" panose="02040603050505030304" pitchFamily="18" charset="0"/>
                <a:cs typeface="Times New Roman" panose="02020603050405020304" pitchFamily="18" charset="0"/>
              </a:rPr>
              <a:t>ensure sustainable quality assurance practices that lead to accurate and reliable testing results and improved public health outcomes.</a:t>
            </a:r>
          </a:p>
          <a:p>
            <a:pPr marL="342900" indent="-342900">
              <a:buFont typeface="Arial" panose="020B0604020202020204" pitchFamily="34" charset="0"/>
              <a:buChar char="•"/>
            </a:pPr>
            <a:endParaRPr lang="en-US" sz="1800" dirty="0">
              <a:cs typeface="Times New Roman" panose="02020603050405020304" pitchFamily="18" charset="0"/>
            </a:endParaRPr>
          </a:p>
          <a:p>
            <a:endParaRPr lang="en-US" sz="1800" dirty="0">
              <a:cs typeface="Calibri"/>
            </a:endParaRPr>
          </a:p>
          <a:p>
            <a:endParaRPr lang="en-US" sz="2000" dirty="0"/>
          </a:p>
        </p:txBody>
      </p:sp>
      <p:pic>
        <p:nvPicPr>
          <p:cNvPr id="9" name="Picture 8">
            <a:extLst>
              <a:ext uri="{FF2B5EF4-FFF2-40B4-BE49-F238E27FC236}">
                <a16:creationId xmlns:a16="http://schemas.microsoft.com/office/drawing/2014/main" id="{7CB188DA-35C7-488C-BAD0-E513168DDDFB}"/>
              </a:ext>
            </a:extLst>
          </p:cNvPr>
          <p:cNvPicPr/>
          <p:nvPr/>
        </p:nvPicPr>
        <p:blipFill rotWithShape="1">
          <a:blip r:embed="rId2"/>
          <a:srcRect l="2194" t="11527" r="25229" b="11625"/>
          <a:stretch/>
        </p:blipFill>
        <p:spPr bwMode="auto">
          <a:xfrm>
            <a:off x="3743326" y="1304693"/>
            <a:ext cx="8382000" cy="4950832"/>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30C499AC-EA6A-4E85-B607-A741B521D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821" y="308260"/>
            <a:ext cx="1898469" cy="741085"/>
          </a:xfrm>
          <a:prstGeom prst="rect">
            <a:avLst/>
          </a:prstGeom>
        </p:spPr>
      </p:pic>
      <p:pic>
        <p:nvPicPr>
          <p:cNvPr id="5" name="Picture 4">
            <a:extLst>
              <a:ext uri="{FF2B5EF4-FFF2-40B4-BE49-F238E27FC236}">
                <a16:creationId xmlns:a16="http://schemas.microsoft.com/office/drawing/2014/main" id="{66335469-CEB4-4628-92A2-C5ABA9B6C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375" y="186336"/>
            <a:ext cx="1287099" cy="826172"/>
          </a:xfrm>
          <a:prstGeom prst="rect">
            <a:avLst/>
          </a:prstGeom>
        </p:spPr>
      </p:pic>
      <p:pic>
        <p:nvPicPr>
          <p:cNvPr id="6" name="Picture 5">
            <a:extLst>
              <a:ext uri="{FF2B5EF4-FFF2-40B4-BE49-F238E27FC236}">
                <a16:creationId xmlns:a16="http://schemas.microsoft.com/office/drawing/2014/main" id="{88718D8B-587E-4286-B059-EB3714888A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703" y="186336"/>
            <a:ext cx="870419" cy="860528"/>
          </a:xfrm>
          <a:prstGeom prst="rect">
            <a:avLst/>
          </a:prstGeom>
        </p:spPr>
      </p:pic>
      <p:pic>
        <p:nvPicPr>
          <p:cNvPr id="8" name="Picture 7">
            <a:extLst>
              <a:ext uri="{FF2B5EF4-FFF2-40B4-BE49-F238E27FC236}">
                <a16:creationId xmlns:a16="http://schemas.microsoft.com/office/drawing/2014/main" id="{BB1FFB26-811E-44A6-AFD1-FB0297F443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566" y="325736"/>
            <a:ext cx="870419" cy="686292"/>
          </a:xfrm>
          <a:prstGeom prst="rect">
            <a:avLst/>
          </a:prstGeom>
        </p:spPr>
      </p:pic>
    </p:spTree>
    <p:extLst>
      <p:ext uri="{BB962C8B-B14F-4D97-AF65-F5344CB8AC3E}">
        <p14:creationId xmlns:p14="http://schemas.microsoft.com/office/powerpoint/2010/main" val="376675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005C90-143B-448E-9378-862C09F41D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126" y="1096947"/>
            <a:ext cx="10025747" cy="4394812"/>
          </a:xfrm>
          <a:prstGeom prst="rect">
            <a:avLst/>
          </a:prstGeom>
        </p:spPr>
      </p:pic>
      <p:sp>
        <p:nvSpPr>
          <p:cNvPr id="10" name="Content Placeholder 3">
            <a:extLst>
              <a:ext uri="{FF2B5EF4-FFF2-40B4-BE49-F238E27FC236}">
                <a16:creationId xmlns:a16="http://schemas.microsoft.com/office/drawing/2014/main" id="{788C9990-EDAD-416A-9704-7EA16B30F262}"/>
              </a:ext>
            </a:extLst>
          </p:cNvPr>
          <p:cNvSpPr txBox="1">
            <a:spLocks/>
          </p:cNvSpPr>
          <p:nvPr/>
        </p:nvSpPr>
        <p:spPr>
          <a:xfrm>
            <a:off x="1083125" y="4920737"/>
            <a:ext cx="10025747" cy="1310921"/>
          </a:xfrm>
          <a:prstGeom prst="rect">
            <a:avLst/>
          </a:prstGeom>
          <a:solidFill>
            <a:schemeClr val="lt1">
              <a:alpha val="81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z="2000" b="1" dirty="0">
                <a:latin typeface="Calisto MT" panose="02040603050505030304" pitchFamily="18" charset="0"/>
                <a:cs typeface="Times New Roman"/>
              </a:rPr>
              <a:t>Acknowledgment</a:t>
            </a:r>
            <a:endParaRPr lang="en-US" sz="1400" b="1" dirty="0">
              <a:solidFill>
                <a:schemeClr val="accent1">
                  <a:lumMod val="75000"/>
                </a:schemeClr>
              </a:solidFill>
              <a:latin typeface="Calisto MT" panose="02040603050505030304" pitchFamily="18" charset="0"/>
              <a:cs typeface="Times New Roman"/>
            </a:endParaRPr>
          </a:p>
          <a:p>
            <a:pPr marL="0" indent="0" algn="ctr">
              <a:buNone/>
            </a:pPr>
            <a:r>
              <a:rPr lang="en-US" sz="1100" dirty="0">
                <a:solidFill>
                  <a:srgbClr val="0070C0"/>
                </a:solidFill>
                <a:latin typeface="Calisto MT" panose="02040603050505030304" pitchFamily="18" charset="0"/>
              </a:rPr>
              <a:t>The findings and conclusions in this presentation are those of the author(s) and do not necessarily represent the official position of the funding agencies. This Lab For Health project has been supported by the U.S. President’s Emergency Plan for AIDS Relief (PEPFAR) through the Division of Global HIV and TB, U.S. Centers for Disease Control and Prevention, Tanzania (CDC) and Management Development for Health (MDH)  under the Cooperative Agreement (GH002126). The authors have no relevant financial relationships with ineligible companies to disclose.</a:t>
            </a:r>
            <a:endParaRPr lang="en-US" dirty="0">
              <a:latin typeface="Century Gothic" panose="020B0502020202020204" pitchFamily="34" charset="0"/>
            </a:endParaRPr>
          </a:p>
        </p:txBody>
      </p:sp>
      <p:pic>
        <p:nvPicPr>
          <p:cNvPr id="4" name="Picture 3">
            <a:extLst>
              <a:ext uri="{FF2B5EF4-FFF2-40B4-BE49-F238E27FC236}">
                <a16:creationId xmlns:a16="http://schemas.microsoft.com/office/drawing/2014/main" id="{2B41D8E1-D779-414F-B077-7F0C8AF7E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821" y="308260"/>
            <a:ext cx="1898469" cy="741085"/>
          </a:xfrm>
          <a:prstGeom prst="rect">
            <a:avLst/>
          </a:prstGeom>
        </p:spPr>
      </p:pic>
      <p:pic>
        <p:nvPicPr>
          <p:cNvPr id="5" name="Picture 4">
            <a:extLst>
              <a:ext uri="{FF2B5EF4-FFF2-40B4-BE49-F238E27FC236}">
                <a16:creationId xmlns:a16="http://schemas.microsoft.com/office/drawing/2014/main" id="{7D098EA7-5A79-48D1-A18E-5F59AC343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375" y="186336"/>
            <a:ext cx="1287099" cy="826172"/>
          </a:xfrm>
          <a:prstGeom prst="rect">
            <a:avLst/>
          </a:prstGeom>
        </p:spPr>
      </p:pic>
      <p:pic>
        <p:nvPicPr>
          <p:cNvPr id="6" name="Picture 5">
            <a:extLst>
              <a:ext uri="{FF2B5EF4-FFF2-40B4-BE49-F238E27FC236}">
                <a16:creationId xmlns:a16="http://schemas.microsoft.com/office/drawing/2014/main" id="{7EF5CDA2-5203-4C40-A55F-2174C590C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703" y="186336"/>
            <a:ext cx="870419" cy="860528"/>
          </a:xfrm>
          <a:prstGeom prst="rect">
            <a:avLst/>
          </a:prstGeom>
        </p:spPr>
      </p:pic>
      <p:pic>
        <p:nvPicPr>
          <p:cNvPr id="7" name="Picture 6">
            <a:extLst>
              <a:ext uri="{FF2B5EF4-FFF2-40B4-BE49-F238E27FC236}">
                <a16:creationId xmlns:a16="http://schemas.microsoft.com/office/drawing/2014/main" id="{56224791-BDD2-46B5-BCCC-E63D6B015F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566" y="325736"/>
            <a:ext cx="870419" cy="686292"/>
          </a:xfrm>
          <a:prstGeom prst="rect">
            <a:avLst/>
          </a:prstGeom>
        </p:spPr>
      </p:pic>
    </p:spTree>
    <p:extLst>
      <p:ext uri="{BB962C8B-B14F-4D97-AF65-F5344CB8AC3E}">
        <p14:creationId xmlns:p14="http://schemas.microsoft.com/office/powerpoint/2010/main" val="866368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662</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Calisto MT</vt:lpstr>
      <vt:lpstr>Century Gothic</vt:lpstr>
      <vt:lpstr>Wingdings</vt:lpstr>
      <vt:lpstr>Office Theme</vt:lpstr>
      <vt:lpstr>The Certification of HIV Rapid Testing Non-Laboratory Testers: A Case Study of Successful Program Escalated by Project ECHO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Certification of HIV Rapid Testing Non-Laboratory Testers: A Case Study of Successful Program Escalated by Project ECHO</dc:title>
  <dc:creator>MDH</dc:creator>
  <cp:lastModifiedBy>Malewo, Optatus (CDC/GHC/DGHT)</cp:lastModifiedBy>
  <cp:revision>11</cp:revision>
  <dcterms:created xsi:type="dcterms:W3CDTF">2024-05-27T11:15:19Z</dcterms:created>
  <dcterms:modified xsi:type="dcterms:W3CDTF">2024-06-02T19:45:46Z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2024-06-02T19:08:15Z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2f5c059c-5cba-4879-a218-b8021e8e3e5b</vt:lpwstr>
  </property>
  <property fmtid="{D5CDD505-2E9C-101B-9397-08002B2CF9AE}" pid="8" name="MSIP_Label_8af03ff0-41c5-4c41-b55e-fabb8fae94be_ContentBits">
    <vt:lpwstr>0</vt:lpwstr>
  </property>
</Properties>
</file>